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BFC43-2118-41C6-A674-8FC931338389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2B5127BA-9863-4BA4-A5D8-BB0A9E896966}">
      <dgm:prSet phldrT="[Tekst]" custT="1"/>
      <dgm:spPr/>
      <dgm:t>
        <a:bodyPr/>
        <a:lstStyle/>
        <a:p>
          <a:r>
            <a:rPr lang="pl-PL" sz="1400" dirty="0" smtClean="0"/>
            <a:t>OBIEKTYWNE INFORMACJE ODZIECKU.</a:t>
          </a:r>
          <a:endParaRPr lang="pl-PL" sz="1400" dirty="0"/>
        </a:p>
      </dgm:t>
    </dgm:pt>
    <dgm:pt modelId="{B99F8D0F-122D-4243-BFCA-B96E73B9DF2B}" type="parTrans" cxnId="{F91DEA56-2570-4605-B7D4-A34BB38FC326}">
      <dgm:prSet/>
      <dgm:spPr/>
      <dgm:t>
        <a:bodyPr/>
        <a:lstStyle/>
        <a:p>
          <a:endParaRPr lang="pl-PL"/>
        </a:p>
      </dgm:t>
    </dgm:pt>
    <dgm:pt modelId="{1AEDDBF9-117F-4B2B-8327-56684C91A6AF}" type="sibTrans" cxnId="{F91DEA56-2570-4605-B7D4-A34BB38FC326}">
      <dgm:prSet/>
      <dgm:spPr/>
      <dgm:t>
        <a:bodyPr/>
        <a:lstStyle/>
        <a:p>
          <a:endParaRPr lang="pl-PL"/>
        </a:p>
      </dgm:t>
    </dgm:pt>
    <dgm:pt modelId="{A8E6CF90-B1E6-4BDE-90AF-DB50AA719F30}">
      <dgm:prSet phldrT="[Tekst]" custT="1"/>
      <dgm:spPr/>
      <dgm:t>
        <a:bodyPr/>
        <a:lstStyle/>
        <a:p>
          <a:r>
            <a:rPr lang="pl-PL" sz="1400" dirty="0" smtClean="0"/>
            <a:t>ROZWÓJ DZIECKA NA MIARĘ JEGO MOŻLIWOŚCI.</a:t>
          </a:r>
          <a:endParaRPr lang="pl-PL" sz="1400" dirty="0"/>
        </a:p>
      </dgm:t>
    </dgm:pt>
    <dgm:pt modelId="{3D8BEAC5-5801-43B2-AAE6-755519BA7FC8}" type="parTrans" cxnId="{CABE126F-F13E-4312-8582-2662EA6B128F}">
      <dgm:prSet/>
      <dgm:spPr/>
      <dgm:t>
        <a:bodyPr/>
        <a:lstStyle/>
        <a:p>
          <a:endParaRPr lang="pl-PL"/>
        </a:p>
      </dgm:t>
    </dgm:pt>
    <dgm:pt modelId="{03961224-C272-47FE-AD11-8ED6598B2589}" type="sibTrans" cxnId="{CABE126F-F13E-4312-8582-2662EA6B128F}">
      <dgm:prSet/>
      <dgm:spPr/>
      <dgm:t>
        <a:bodyPr/>
        <a:lstStyle/>
        <a:p>
          <a:endParaRPr lang="pl-PL"/>
        </a:p>
      </dgm:t>
    </dgm:pt>
    <dgm:pt modelId="{79C5E7B6-DEBB-4913-829B-A4A1A7FF7080}">
      <dgm:prSet phldrT="[Tekst]" custT="1"/>
      <dgm:spPr/>
      <dgm:t>
        <a:bodyPr/>
        <a:lstStyle/>
        <a:p>
          <a:r>
            <a:rPr lang="pl-PL" sz="1400" dirty="0" smtClean="0"/>
            <a:t>EFEKTYWNE KONTAKTY INDYWIDUALNE</a:t>
          </a:r>
          <a:r>
            <a:rPr lang="pl-PL" sz="1000" dirty="0" smtClean="0"/>
            <a:t>.</a:t>
          </a:r>
          <a:endParaRPr lang="pl-PL" sz="1000" dirty="0"/>
        </a:p>
      </dgm:t>
    </dgm:pt>
    <dgm:pt modelId="{10573A4D-9297-4514-A161-4B677804199E}" type="parTrans" cxnId="{7929BC08-2025-46AB-B208-231FAE9B3885}">
      <dgm:prSet/>
      <dgm:spPr/>
      <dgm:t>
        <a:bodyPr/>
        <a:lstStyle/>
        <a:p>
          <a:endParaRPr lang="pl-PL"/>
        </a:p>
      </dgm:t>
    </dgm:pt>
    <dgm:pt modelId="{53FF9617-6486-4884-BE78-E9CF00E0E145}" type="sibTrans" cxnId="{7929BC08-2025-46AB-B208-231FAE9B3885}">
      <dgm:prSet/>
      <dgm:spPr/>
      <dgm:t>
        <a:bodyPr/>
        <a:lstStyle/>
        <a:p>
          <a:endParaRPr lang="pl-PL"/>
        </a:p>
      </dgm:t>
    </dgm:pt>
    <dgm:pt modelId="{61C7FE80-18DE-49FD-B6CC-297D428CB8E6}">
      <dgm:prSet phldrT="[Tekst]" custT="1"/>
      <dgm:spPr/>
      <dgm:t>
        <a:bodyPr/>
        <a:lstStyle/>
        <a:p>
          <a:r>
            <a:rPr lang="pl-PL" sz="1400" dirty="0" smtClean="0"/>
            <a:t>DZIAŁANIA WYCHOWAWCZE NA TYM SAMYM POZIOMIE W DOMU I W PRZEDSZKOLU</a:t>
          </a:r>
          <a:endParaRPr lang="pl-PL" sz="1400" dirty="0"/>
        </a:p>
      </dgm:t>
    </dgm:pt>
    <dgm:pt modelId="{521121A8-5BF9-4725-BCC2-479DB511975A}" type="parTrans" cxnId="{F1905A1F-DAB8-49C3-B0B6-9646A9BD0E1C}">
      <dgm:prSet/>
      <dgm:spPr/>
      <dgm:t>
        <a:bodyPr/>
        <a:lstStyle/>
        <a:p>
          <a:endParaRPr lang="pl-PL"/>
        </a:p>
      </dgm:t>
    </dgm:pt>
    <dgm:pt modelId="{EE583485-1C34-4D1A-B741-67B429FCCDBA}" type="sibTrans" cxnId="{F1905A1F-DAB8-49C3-B0B6-9646A9BD0E1C}">
      <dgm:prSet/>
      <dgm:spPr/>
      <dgm:t>
        <a:bodyPr/>
        <a:lstStyle/>
        <a:p>
          <a:endParaRPr lang="pl-PL"/>
        </a:p>
      </dgm:t>
    </dgm:pt>
    <dgm:pt modelId="{511D8D9A-2991-4B20-9E92-A75B4C677553}">
      <dgm:prSet phldrT="[Tekst]"/>
      <dgm:spPr/>
      <dgm:t>
        <a:bodyPr/>
        <a:lstStyle/>
        <a:p>
          <a:r>
            <a:rPr lang="pl-PL" dirty="0" smtClean="0"/>
            <a:t>PORADNICTWO, ANALIZA SYTUACJI WYCHOWAWCZYCH, WSPÓLNE SZUKANIE ROZWIĄZAŃ.</a:t>
          </a:r>
          <a:endParaRPr lang="pl-PL" dirty="0"/>
        </a:p>
      </dgm:t>
    </dgm:pt>
    <dgm:pt modelId="{C361ABAD-42D6-44F6-B755-0D7951D2EE53}" type="parTrans" cxnId="{E9100247-24C7-4E3B-A0D6-B685CFCD666F}">
      <dgm:prSet/>
      <dgm:spPr/>
      <dgm:t>
        <a:bodyPr/>
        <a:lstStyle/>
        <a:p>
          <a:endParaRPr lang="pl-PL"/>
        </a:p>
      </dgm:t>
    </dgm:pt>
    <dgm:pt modelId="{BCB47F44-FCE3-498A-B633-9186768143F1}" type="sibTrans" cxnId="{E9100247-24C7-4E3B-A0D6-B685CFCD666F}">
      <dgm:prSet/>
      <dgm:spPr/>
      <dgm:t>
        <a:bodyPr/>
        <a:lstStyle/>
        <a:p>
          <a:endParaRPr lang="pl-PL"/>
        </a:p>
      </dgm:t>
    </dgm:pt>
    <dgm:pt modelId="{55F7D4BC-8E54-4C56-A9B2-DECC2CC40109}" type="pres">
      <dgm:prSet presAssocID="{E8DBFC43-2118-41C6-A674-8FC9313383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18350C5-A52E-4E9C-892C-3C1E089A3052}" type="pres">
      <dgm:prSet presAssocID="{2B5127BA-9863-4BA4-A5D8-BB0A9E896966}" presName="node" presStyleLbl="node1" presStyleIdx="0" presStyleCnt="5" custScaleX="123175" custScaleY="1394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A1E4B9-DB72-4A71-91A5-36A3B549E9A1}" type="pres">
      <dgm:prSet presAssocID="{2B5127BA-9863-4BA4-A5D8-BB0A9E896966}" presName="spNode" presStyleCnt="0"/>
      <dgm:spPr/>
    </dgm:pt>
    <dgm:pt modelId="{06AF56DF-34D4-4C95-9151-F80A0942A24E}" type="pres">
      <dgm:prSet presAssocID="{1AEDDBF9-117F-4B2B-8327-56684C91A6AF}" presName="sibTrans" presStyleLbl="sibTrans1D1" presStyleIdx="0" presStyleCnt="5"/>
      <dgm:spPr/>
      <dgm:t>
        <a:bodyPr/>
        <a:lstStyle/>
        <a:p>
          <a:endParaRPr lang="pl-PL"/>
        </a:p>
      </dgm:t>
    </dgm:pt>
    <dgm:pt modelId="{F9F32EA6-8611-4712-8ADF-22D4F7F4FD54}" type="pres">
      <dgm:prSet presAssocID="{A8E6CF90-B1E6-4BDE-90AF-DB50AA719F30}" presName="node" presStyleLbl="node1" presStyleIdx="1" presStyleCnt="5" custScaleX="118320" custScaleY="1403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DA2C94-1BFA-483D-B2A2-8BB60B93508D}" type="pres">
      <dgm:prSet presAssocID="{A8E6CF90-B1E6-4BDE-90AF-DB50AA719F30}" presName="spNode" presStyleCnt="0"/>
      <dgm:spPr/>
    </dgm:pt>
    <dgm:pt modelId="{D9CBF7F9-4DA4-43F5-8E2C-E0F549186748}" type="pres">
      <dgm:prSet presAssocID="{03961224-C272-47FE-AD11-8ED6598B2589}" presName="sibTrans" presStyleLbl="sibTrans1D1" presStyleIdx="1" presStyleCnt="5"/>
      <dgm:spPr/>
      <dgm:t>
        <a:bodyPr/>
        <a:lstStyle/>
        <a:p>
          <a:endParaRPr lang="pl-PL"/>
        </a:p>
      </dgm:t>
    </dgm:pt>
    <dgm:pt modelId="{1ED8C6F6-507B-4CED-B6AF-32DEC5397C45}" type="pres">
      <dgm:prSet presAssocID="{79C5E7B6-DEBB-4913-829B-A4A1A7FF7080}" presName="node" presStyleLbl="node1" presStyleIdx="2" presStyleCnt="5" custScaleX="133921" custScaleY="128460" custRadScaleRad="101357" custRadScaleInc="-21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BF22A5-FE73-496F-96D0-EE56B6F87071}" type="pres">
      <dgm:prSet presAssocID="{79C5E7B6-DEBB-4913-829B-A4A1A7FF7080}" presName="spNode" presStyleCnt="0"/>
      <dgm:spPr/>
    </dgm:pt>
    <dgm:pt modelId="{1FA8203D-24DA-4505-B48B-EB1B465BC701}" type="pres">
      <dgm:prSet presAssocID="{53FF9617-6486-4884-BE78-E9CF00E0E145}" presName="sibTrans" presStyleLbl="sibTrans1D1" presStyleIdx="2" presStyleCnt="5"/>
      <dgm:spPr/>
      <dgm:t>
        <a:bodyPr/>
        <a:lstStyle/>
        <a:p>
          <a:endParaRPr lang="pl-PL"/>
        </a:p>
      </dgm:t>
    </dgm:pt>
    <dgm:pt modelId="{69C0FFDE-5ECD-4FE1-9D8D-6B5B3C8B7455}" type="pres">
      <dgm:prSet presAssocID="{61C7FE80-18DE-49FD-B6CC-297D428CB8E6}" presName="node" presStyleLbl="node1" presStyleIdx="3" presStyleCnt="5" custScaleX="123696" custScaleY="1393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508B49-C2F4-4029-9381-E1A8D9AC1E9C}" type="pres">
      <dgm:prSet presAssocID="{61C7FE80-18DE-49FD-B6CC-297D428CB8E6}" presName="spNode" presStyleCnt="0"/>
      <dgm:spPr/>
    </dgm:pt>
    <dgm:pt modelId="{E6578FF8-6391-40D1-9565-76EE8036D76B}" type="pres">
      <dgm:prSet presAssocID="{EE583485-1C34-4D1A-B741-67B429FCCDBA}" presName="sibTrans" presStyleLbl="sibTrans1D1" presStyleIdx="3" presStyleCnt="5"/>
      <dgm:spPr/>
      <dgm:t>
        <a:bodyPr/>
        <a:lstStyle/>
        <a:p>
          <a:endParaRPr lang="pl-PL"/>
        </a:p>
      </dgm:t>
    </dgm:pt>
    <dgm:pt modelId="{618899BB-7CB2-46F1-8E9E-01B073FAA911}" type="pres">
      <dgm:prSet presAssocID="{511D8D9A-2991-4B20-9E92-A75B4C677553}" presName="node" presStyleLbl="node1" presStyleIdx="4" presStyleCnt="5" custScaleX="142290" custScaleY="15623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4D4556-CA3C-4E2C-BD40-42BC3056D6D2}" type="pres">
      <dgm:prSet presAssocID="{511D8D9A-2991-4B20-9E92-A75B4C677553}" presName="spNode" presStyleCnt="0"/>
      <dgm:spPr/>
    </dgm:pt>
    <dgm:pt modelId="{388AB2E3-0B1C-469E-A7A2-C480D5CF7429}" type="pres">
      <dgm:prSet presAssocID="{BCB47F44-FCE3-498A-B633-9186768143F1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60DFB0E7-DAE0-43D1-9191-A144DD7F36B6}" type="presOf" srcId="{E8DBFC43-2118-41C6-A674-8FC931338389}" destId="{55F7D4BC-8E54-4C56-A9B2-DECC2CC40109}" srcOrd="0" destOrd="0" presId="urn:microsoft.com/office/officeart/2005/8/layout/cycle6"/>
    <dgm:cxn modelId="{1DCD9DF6-4DCD-445D-A986-4CB3CB96552B}" type="presOf" srcId="{61C7FE80-18DE-49FD-B6CC-297D428CB8E6}" destId="{69C0FFDE-5ECD-4FE1-9D8D-6B5B3C8B7455}" srcOrd="0" destOrd="0" presId="urn:microsoft.com/office/officeart/2005/8/layout/cycle6"/>
    <dgm:cxn modelId="{F1905A1F-DAB8-49C3-B0B6-9646A9BD0E1C}" srcId="{E8DBFC43-2118-41C6-A674-8FC931338389}" destId="{61C7FE80-18DE-49FD-B6CC-297D428CB8E6}" srcOrd="3" destOrd="0" parTransId="{521121A8-5BF9-4725-BCC2-479DB511975A}" sibTransId="{EE583485-1C34-4D1A-B741-67B429FCCDBA}"/>
    <dgm:cxn modelId="{42E5812F-60D1-4749-BB09-A3E98510E13D}" type="presOf" srcId="{EE583485-1C34-4D1A-B741-67B429FCCDBA}" destId="{E6578FF8-6391-40D1-9565-76EE8036D76B}" srcOrd="0" destOrd="0" presId="urn:microsoft.com/office/officeart/2005/8/layout/cycle6"/>
    <dgm:cxn modelId="{73ADF376-732A-435C-8660-73C12D9F5666}" type="presOf" srcId="{1AEDDBF9-117F-4B2B-8327-56684C91A6AF}" destId="{06AF56DF-34D4-4C95-9151-F80A0942A24E}" srcOrd="0" destOrd="0" presId="urn:microsoft.com/office/officeart/2005/8/layout/cycle6"/>
    <dgm:cxn modelId="{92C8AE79-8550-4859-ABCC-7CDD76BA9537}" type="presOf" srcId="{53FF9617-6486-4884-BE78-E9CF00E0E145}" destId="{1FA8203D-24DA-4505-B48B-EB1B465BC701}" srcOrd="0" destOrd="0" presId="urn:microsoft.com/office/officeart/2005/8/layout/cycle6"/>
    <dgm:cxn modelId="{93ABD443-5DD7-470D-9E85-E4E60ABEB2F0}" type="presOf" srcId="{511D8D9A-2991-4B20-9E92-A75B4C677553}" destId="{618899BB-7CB2-46F1-8E9E-01B073FAA911}" srcOrd="0" destOrd="0" presId="urn:microsoft.com/office/officeart/2005/8/layout/cycle6"/>
    <dgm:cxn modelId="{B80120AC-7301-4CD8-AA46-9D518582DDE1}" type="presOf" srcId="{BCB47F44-FCE3-498A-B633-9186768143F1}" destId="{388AB2E3-0B1C-469E-A7A2-C480D5CF7429}" srcOrd="0" destOrd="0" presId="urn:microsoft.com/office/officeart/2005/8/layout/cycle6"/>
    <dgm:cxn modelId="{F91DEA56-2570-4605-B7D4-A34BB38FC326}" srcId="{E8DBFC43-2118-41C6-A674-8FC931338389}" destId="{2B5127BA-9863-4BA4-A5D8-BB0A9E896966}" srcOrd="0" destOrd="0" parTransId="{B99F8D0F-122D-4243-BFCA-B96E73B9DF2B}" sibTransId="{1AEDDBF9-117F-4B2B-8327-56684C91A6AF}"/>
    <dgm:cxn modelId="{3155AAC6-17AB-4274-9B93-A1D1F4C4B416}" type="presOf" srcId="{03961224-C272-47FE-AD11-8ED6598B2589}" destId="{D9CBF7F9-4DA4-43F5-8E2C-E0F549186748}" srcOrd="0" destOrd="0" presId="urn:microsoft.com/office/officeart/2005/8/layout/cycle6"/>
    <dgm:cxn modelId="{CA888E07-7F2F-4900-B83A-D9D599B787AE}" type="presOf" srcId="{A8E6CF90-B1E6-4BDE-90AF-DB50AA719F30}" destId="{F9F32EA6-8611-4712-8ADF-22D4F7F4FD54}" srcOrd="0" destOrd="0" presId="urn:microsoft.com/office/officeart/2005/8/layout/cycle6"/>
    <dgm:cxn modelId="{8B69D924-E6FE-434D-BACB-FEB81E22CA53}" type="presOf" srcId="{2B5127BA-9863-4BA4-A5D8-BB0A9E896966}" destId="{D18350C5-A52E-4E9C-892C-3C1E089A3052}" srcOrd="0" destOrd="0" presId="urn:microsoft.com/office/officeart/2005/8/layout/cycle6"/>
    <dgm:cxn modelId="{E9100247-24C7-4E3B-A0D6-B685CFCD666F}" srcId="{E8DBFC43-2118-41C6-A674-8FC931338389}" destId="{511D8D9A-2991-4B20-9E92-A75B4C677553}" srcOrd="4" destOrd="0" parTransId="{C361ABAD-42D6-44F6-B755-0D7951D2EE53}" sibTransId="{BCB47F44-FCE3-498A-B633-9186768143F1}"/>
    <dgm:cxn modelId="{7929BC08-2025-46AB-B208-231FAE9B3885}" srcId="{E8DBFC43-2118-41C6-A674-8FC931338389}" destId="{79C5E7B6-DEBB-4913-829B-A4A1A7FF7080}" srcOrd="2" destOrd="0" parTransId="{10573A4D-9297-4514-A161-4B677804199E}" sibTransId="{53FF9617-6486-4884-BE78-E9CF00E0E145}"/>
    <dgm:cxn modelId="{CABE126F-F13E-4312-8582-2662EA6B128F}" srcId="{E8DBFC43-2118-41C6-A674-8FC931338389}" destId="{A8E6CF90-B1E6-4BDE-90AF-DB50AA719F30}" srcOrd="1" destOrd="0" parTransId="{3D8BEAC5-5801-43B2-AAE6-755519BA7FC8}" sibTransId="{03961224-C272-47FE-AD11-8ED6598B2589}"/>
    <dgm:cxn modelId="{0A22D747-422F-4D27-BCB5-F1002499E281}" type="presOf" srcId="{79C5E7B6-DEBB-4913-829B-A4A1A7FF7080}" destId="{1ED8C6F6-507B-4CED-B6AF-32DEC5397C45}" srcOrd="0" destOrd="0" presId="urn:microsoft.com/office/officeart/2005/8/layout/cycle6"/>
    <dgm:cxn modelId="{57C246B5-0312-4A5F-8BE3-8D797489CACB}" type="presParOf" srcId="{55F7D4BC-8E54-4C56-A9B2-DECC2CC40109}" destId="{D18350C5-A52E-4E9C-892C-3C1E089A3052}" srcOrd="0" destOrd="0" presId="urn:microsoft.com/office/officeart/2005/8/layout/cycle6"/>
    <dgm:cxn modelId="{53DFC96B-A36A-47E2-BEFD-2DFDB650AA03}" type="presParOf" srcId="{55F7D4BC-8E54-4C56-A9B2-DECC2CC40109}" destId="{DEA1E4B9-DB72-4A71-91A5-36A3B549E9A1}" srcOrd="1" destOrd="0" presId="urn:microsoft.com/office/officeart/2005/8/layout/cycle6"/>
    <dgm:cxn modelId="{3D7755B9-0B22-47FB-9D0A-FC593CFC1CC6}" type="presParOf" srcId="{55F7D4BC-8E54-4C56-A9B2-DECC2CC40109}" destId="{06AF56DF-34D4-4C95-9151-F80A0942A24E}" srcOrd="2" destOrd="0" presId="urn:microsoft.com/office/officeart/2005/8/layout/cycle6"/>
    <dgm:cxn modelId="{61C2BC38-0FCC-408F-A7B4-547190C82178}" type="presParOf" srcId="{55F7D4BC-8E54-4C56-A9B2-DECC2CC40109}" destId="{F9F32EA6-8611-4712-8ADF-22D4F7F4FD54}" srcOrd="3" destOrd="0" presId="urn:microsoft.com/office/officeart/2005/8/layout/cycle6"/>
    <dgm:cxn modelId="{817AB565-13AD-4356-BA54-FC255878A5BC}" type="presParOf" srcId="{55F7D4BC-8E54-4C56-A9B2-DECC2CC40109}" destId="{B4DA2C94-1BFA-483D-B2A2-8BB60B93508D}" srcOrd="4" destOrd="0" presId="urn:microsoft.com/office/officeart/2005/8/layout/cycle6"/>
    <dgm:cxn modelId="{97B38FA5-FFDA-42CD-964A-32A60B1E1457}" type="presParOf" srcId="{55F7D4BC-8E54-4C56-A9B2-DECC2CC40109}" destId="{D9CBF7F9-4DA4-43F5-8E2C-E0F549186748}" srcOrd="5" destOrd="0" presId="urn:microsoft.com/office/officeart/2005/8/layout/cycle6"/>
    <dgm:cxn modelId="{726BE4FA-ED7C-4FE3-9569-C982BC9261A2}" type="presParOf" srcId="{55F7D4BC-8E54-4C56-A9B2-DECC2CC40109}" destId="{1ED8C6F6-507B-4CED-B6AF-32DEC5397C45}" srcOrd="6" destOrd="0" presId="urn:microsoft.com/office/officeart/2005/8/layout/cycle6"/>
    <dgm:cxn modelId="{B8BDBAE8-BB32-413A-B70F-977FA3A9D96D}" type="presParOf" srcId="{55F7D4BC-8E54-4C56-A9B2-DECC2CC40109}" destId="{0DBF22A5-FE73-496F-96D0-EE56B6F87071}" srcOrd="7" destOrd="0" presId="urn:microsoft.com/office/officeart/2005/8/layout/cycle6"/>
    <dgm:cxn modelId="{4FF1C7AC-57B8-4F39-96FD-F5A37AAC261C}" type="presParOf" srcId="{55F7D4BC-8E54-4C56-A9B2-DECC2CC40109}" destId="{1FA8203D-24DA-4505-B48B-EB1B465BC701}" srcOrd="8" destOrd="0" presId="urn:microsoft.com/office/officeart/2005/8/layout/cycle6"/>
    <dgm:cxn modelId="{C7BEB238-6652-4508-9BE4-5B40254A3534}" type="presParOf" srcId="{55F7D4BC-8E54-4C56-A9B2-DECC2CC40109}" destId="{69C0FFDE-5ECD-4FE1-9D8D-6B5B3C8B7455}" srcOrd="9" destOrd="0" presId="urn:microsoft.com/office/officeart/2005/8/layout/cycle6"/>
    <dgm:cxn modelId="{DA7AF212-B25F-45EE-B33A-261D5F0645C3}" type="presParOf" srcId="{55F7D4BC-8E54-4C56-A9B2-DECC2CC40109}" destId="{A8508B49-C2F4-4029-9381-E1A8D9AC1E9C}" srcOrd="10" destOrd="0" presId="urn:microsoft.com/office/officeart/2005/8/layout/cycle6"/>
    <dgm:cxn modelId="{10FCA036-2F7C-4F5D-8B16-621730771FB7}" type="presParOf" srcId="{55F7D4BC-8E54-4C56-A9B2-DECC2CC40109}" destId="{E6578FF8-6391-40D1-9565-76EE8036D76B}" srcOrd="11" destOrd="0" presId="urn:microsoft.com/office/officeart/2005/8/layout/cycle6"/>
    <dgm:cxn modelId="{11D3B7A7-91BF-41F9-9DC4-C7DBA2FA5B6B}" type="presParOf" srcId="{55F7D4BC-8E54-4C56-A9B2-DECC2CC40109}" destId="{618899BB-7CB2-46F1-8E9E-01B073FAA911}" srcOrd="12" destOrd="0" presId="urn:microsoft.com/office/officeart/2005/8/layout/cycle6"/>
    <dgm:cxn modelId="{0F04B863-13A0-4178-928F-077FF64405E6}" type="presParOf" srcId="{55F7D4BC-8E54-4C56-A9B2-DECC2CC40109}" destId="{344D4556-CA3C-4E2C-BD40-42BC3056D6D2}" srcOrd="13" destOrd="0" presId="urn:microsoft.com/office/officeart/2005/8/layout/cycle6"/>
    <dgm:cxn modelId="{14319E53-98DF-4977-BB1A-743161A1AD8C}" type="presParOf" srcId="{55F7D4BC-8E54-4C56-A9B2-DECC2CC40109}" destId="{388AB2E3-0B1C-469E-A7A2-C480D5CF742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350C5-A52E-4E9C-892C-3C1E089A3052}">
      <dsp:nvSpPr>
        <dsp:cNvPr id="0" name=""/>
        <dsp:cNvSpPr/>
      </dsp:nvSpPr>
      <dsp:spPr>
        <a:xfrm>
          <a:off x="2843879" y="-167728"/>
          <a:ext cx="1971687" cy="145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OBIEKTYWNE INFORMACJE ODZIECKU.</a:t>
          </a:r>
          <a:endParaRPr lang="pl-PL" sz="1400" kern="1200" dirty="0"/>
        </a:p>
      </dsp:txBody>
      <dsp:txXfrm>
        <a:off x="2914717" y="-96890"/>
        <a:ext cx="1830011" cy="1309444"/>
      </dsp:txXfrm>
    </dsp:sp>
    <dsp:sp modelId="{06AF56DF-34D4-4C95-9151-F80A0942A24E}">
      <dsp:nvSpPr>
        <dsp:cNvPr id="0" name=""/>
        <dsp:cNvSpPr/>
      </dsp:nvSpPr>
      <dsp:spPr>
        <a:xfrm>
          <a:off x="1751970" y="557831"/>
          <a:ext cx="4155506" cy="4155506"/>
        </a:xfrm>
        <a:custGeom>
          <a:avLst/>
          <a:gdLst/>
          <a:ahLst/>
          <a:cxnLst/>
          <a:rect l="0" t="0" r="0" b="0"/>
          <a:pathLst>
            <a:path>
              <a:moveTo>
                <a:pt x="3070051" y="252266"/>
              </a:moveTo>
              <a:arcTo wR="2077753" hR="2077753" stAng="17911658" swAng="1196502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32EA6-8611-4712-8ADF-22D4F7F4FD54}">
      <dsp:nvSpPr>
        <dsp:cNvPr id="0" name=""/>
        <dsp:cNvSpPr/>
      </dsp:nvSpPr>
      <dsp:spPr>
        <a:xfrm>
          <a:off x="4858797" y="1263494"/>
          <a:ext cx="1893972" cy="1460058"/>
        </a:xfrm>
        <a:prstGeom prst="roundRect">
          <a:avLst/>
        </a:prstGeom>
        <a:solidFill>
          <a:schemeClr val="accent2">
            <a:hueOff val="-3158839"/>
            <a:satOff val="5324"/>
            <a:lumOff val="-65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ROZWÓJ DZIECKA NA MIARĘ JEGO MOŻLIWOŚCI.</a:t>
          </a:r>
          <a:endParaRPr lang="pl-PL" sz="1400" kern="1200" dirty="0"/>
        </a:p>
      </dsp:txBody>
      <dsp:txXfrm>
        <a:off x="4930071" y="1334768"/>
        <a:ext cx="1751424" cy="1317510"/>
      </dsp:txXfrm>
    </dsp:sp>
    <dsp:sp modelId="{D9CBF7F9-4DA4-43F5-8E2C-E0F549186748}">
      <dsp:nvSpPr>
        <dsp:cNvPr id="0" name=""/>
        <dsp:cNvSpPr/>
      </dsp:nvSpPr>
      <dsp:spPr>
        <a:xfrm>
          <a:off x="1750602" y="600420"/>
          <a:ext cx="4155506" cy="4155506"/>
        </a:xfrm>
        <a:custGeom>
          <a:avLst/>
          <a:gdLst/>
          <a:ahLst/>
          <a:cxnLst/>
          <a:rect l="0" t="0" r="0" b="0"/>
          <a:pathLst>
            <a:path>
              <a:moveTo>
                <a:pt x="4154779" y="2132682"/>
              </a:moveTo>
              <a:arcTo wR="2077753" hR="2077753" stAng="90893" swAng="1563208"/>
            </a:path>
          </a:pathLst>
        </a:custGeom>
        <a:noFill/>
        <a:ln w="12700" cap="flat" cmpd="sng" algn="ctr">
          <a:solidFill>
            <a:schemeClr val="accent2">
              <a:hueOff val="-3158839"/>
              <a:satOff val="5324"/>
              <a:lumOff val="-65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8C6F6-507B-4CED-B6AF-32DEC5397C45}">
      <dsp:nvSpPr>
        <dsp:cNvPr id="0" name=""/>
        <dsp:cNvSpPr/>
      </dsp:nvSpPr>
      <dsp:spPr>
        <a:xfrm>
          <a:off x="4011237" y="3648228"/>
          <a:ext cx="2143701" cy="1336585"/>
        </a:xfrm>
        <a:prstGeom prst="roundRect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EFEKTYWNE KONTAKTY INDYWIDUALNE</a:t>
          </a:r>
          <a:r>
            <a:rPr lang="pl-PL" sz="1000" kern="1200" dirty="0" smtClean="0"/>
            <a:t>.</a:t>
          </a:r>
          <a:endParaRPr lang="pl-PL" sz="1000" kern="1200" dirty="0"/>
        </a:p>
      </dsp:txBody>
      <dsp:txXfrm>
        <a:off x="4076484" y="3713475"/>
        <a:ext cx="2013207" cy="1206091"/>
      </dsp:txXfrm>
    </dsp:sp>
    <dsp:sp modelId="{1FA8203D-24DA-4505-B48B-EB1B465BC701}">
      <dsp:nvSpPr>
        <dsp:cNvPr id="0" name=""/>
        <dsp:cNvSpPr/>
      </dsp:nvSpPr>
      <dsp:spPr>
        <a:xfrm>
          <a:off x="1847416" y="570767"/>
          <a:ext cx="4155506" cy="4155506"/>
        </a:xfrm>
        <a:custGeom>
          <a:avLst/>
          <a:gdLst/>
          <a:ahLst/>
          <a:cxnLst/>
          <a:rect l="0" t="0" r="0" b="0"/>
          <a:pathLst>
            <a:path>
              <a:moveTo>
                <a:pt x="2159689" y="4153889"/>
              </a:moveTo>
              <a:arcTo wR="2077753" hR="2077753" stAng="5264396" swAng="671566"/>
            </a:path>
          </a:pathLst>
        </a:custGeom>
        <a:noFill/>
        <a:ln w="12700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0FFDE-5ECD-4FE1-9D8D-6B5B3C8B7455}">
      <dsp:nvSpPr>
        <dsp:cNvPr id="0" name=""/>
        <dsp:cNvSpPr/>
      </dsp:nvSpPr>
      <dsp:spPr>
        <a:xfrm>
          <a:off x="1618436" y="3591689"/>
          <a:ext cx="1980027" cy="1449664"/>
        </a:xfrm>
        <a:prstGeom prst="roundRect">
          <a:avLst/>
        </a:prstGeom>
        <a:solidFill>
          <a:schemeClr val="accent2">
            <a:hueOff val="-9476516"/>
            <a:satOff val="15973"/>
            <a:lumOff val="-195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DZIAŁANIA WYCHOWAWCZE NA TYM SAMYM POZIOMIE W DOMU I W PRZEDSZKOLU</a:t>
          </a:r>
          <a:endParaRPr lang="pl-PL" sz="1400" kern="1200" dirty="0"/>
        </a:p>
      </dsp:txBody>
      <dsp:txXfrm>
        <a:off x="1689203" y="3662456"/>
        <a:ext cx="1838493" cy="1308130"/>
      </dsp:txXfrm>
    </dsp:sp>
    <dsp:sp modelId="{E6578FF8-6391-40D1-9565-76EE8036D76B}">
      <dsp:nvSpPr>
        <dsp:cNvPr id="0" name=""/>
        <dsp:cNvSpPr/>
      </dsp:nvSpPr>
      <dsp:spPr>
        <a:xfrm>
          <a:off x="1751970" y="557831"/>
          <a:ext cx="4155506" cy="4155506"/>
        </a:xfrm>
        <a:custGeom>
          <a:avLst/>
          <a:gdLst/>
          <a:ahLst/>
          <a:cxnLst/>
          <a:rect l="0" t="0" r="0" b="0"/>
          <a:pathLst>
            <a:path>
              <a:moveTo>
                <a:pt x="229306" y="3026595"/>
              </a:moveTo>
              <a:arcTo wR="2077753" hR="2077753" stAng="9169663" swAng="1334011"/>
            </a:path>
          </a:pathLst>
        </a:custGeom>
        <a:noFill/>
        <a:ln w="12700" cap="flat" cmpd="sng" algn="ctr">
          <a:solidFill>
            <a:schemeClr val="accent2">
              <a:hueOff val="-9476516"/>
              <a:satOff val="15973"/>
              <a:lumOff val="-195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899BB-7CB2-46F1-8E9E-01B073FAA911}">
      <dsp:nvSpPr>
        <dsp:cNvPr id="0" name=""/>
        <dsp:cNvSpPr/>
      </dsp:nvSpPr>
      <dsp:spPr>
        <a:xfrm>
          <a:off x="714829" y="1180730"/>
          <a:ext cx="2277665" cy="1625586"/>
        </a:xfrm>
        <a:prstGeom prst="roundRect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PORADNICTWO, ANALIZA SYTUACJI WYCHOWAWCZYCH, WSPÓLNE SZUKANIE ROZWIĄZAŃ.</a:t>
          </a:r>
          <a:endParaRPr lang="pl-PL" sz="1400" kern="1200" dirty="0"/>
        </a:p>
      </dsp:txBody>
      <dsp:txXfrm>
        <a:off x="794184" y="1260085"/>
        <a:ext cx="2118955" cy="1466876"/>
      </dsp:txXfrm>
    </dsp:sp>
    <dsp:sp modelId="{388AB2E3-0B1C-469E-A7A2-C480D5CF7429}">
      <dsp:nvSpPr>
        <dsp:cNvPr id="0" name=""/>
        <dsp:cNvSpPr/>
      </dsp:nvSpPr>
      <dsp:spPr>
        <a:xfrm>
          <a:off x="1751970" y="557831"/>
          <a:ext cx="4155506" cy="4155506"/>
        </a:xfrm>
        <a:custGeom>
          <a:avLst/>
          <a:gdLst/>
          <a:ahLst/>
          <a:cxnLst/>
          <a:rect l="0" t="0" r="0" b="0"/>
          <a:pathLst>
            <a:path>
              <a:moveTo>
                <a:pt x="598724" y="618460"/>
              </a:moveTo>
              <a:arcTo wR="2077753" hR="2077753" stAng="13476910" swAng="1013276"/>
            </a:path>
          </a:pathLst>
        </a:custGeom>
        <a:noFill/>
        <a:ln w="127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C069D5-9106-4B3D-BCBB-5B122EE2EBDE}" type="datetimeFigureOut">
              <a:rPr lang="pl-PL" smtClean="0"/>
              <a:t>2023-02-14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BC62711-21CB-4E6D-8E1E-55A8B6C6C89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69D5-9106-4B3D-BCBB-5B122EE2EBDE}" type="datetimeFigureOut">
              <a:rPr lang="pl-PL" smtClean="0"/>
              <a:t>2023-02-14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2711-21CB-4E6D-8E1E-55A8B6C6C8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69D5-9106-4B3D-BCBB-5B122EE2EBDE}" type="datetimeFigureOut">
              <a:rPr lang="pl-PL" smtClean="0"/>
              <a:t>2023-02-14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2711-21CB-4E6D-8E1E-55A8B6C6C8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C069D5-9106-4B3D-BCBB-5B122EE2EBDE}" type="datetimeFigureOut">
              <a:rPr lang="pl-PL" smtClean="0"/>
              <a:t>2023-02-14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C62711-21CB-4E6D-8E1E-55A8B6C6C89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C069D5-9106-4B3D-BCBB-5B122EE2EBDE}" type="datetimeFigureOut">
              <a:rPr lang="pl-PL" smtClean="0"/>
              <a:t>2023-02-14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BC62711-21CB-4E6D-8E1E-55A8B6C6C89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69D5-9106-4B3D-BCBB-5B122EE2EBDE}" type="datetimeFigureOut">
              <a:rPr lang="pl-PL" smtClean="0"/>
              <a:t>2023-02-14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2711-21CB-4E6D-8E1E-55A8B6C6C89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69D5-9106-4B3D-BCBB-5B122EE2EBDE}" type="datetimeFigureOut">
              <a:rPr lang="pl-PL" smtClean="0"/>
              <a:t>2023-02-14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2711-21CB-4E6D-8E1E-55A8B6C6C89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C069D5-9106-4B3D-BCBB-5B122EE2EBDE}" type="datetimeFigureOut">
              <a:rPr lang="pl-PL" smtClean="0"/>
              <a:t>2023-02-14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C62711-21CB-4E6D-8E1E-55A8B6C6C89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69D5-9106-4B3D-BCBB-5B122EE2EBDE}" type="datetimeFigureOut">
              <a:rPr lang="pl-PL" smtClean="0"/>
              <a:t>2023-02-14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2711-21CB-4E6D-8E1E-55A8B6C6C8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C069D5-9106-4B3D-BCBB-5B122EE2EBDE}" type="datetimeFigureOut">
              <a:rPr lang="pl-PL" smtClean="0"/>
              <a:t>2023-02-14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C62711-21CB-4E6D-8E1E-55A8B6C6C89F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C069D5-9106-4B3D-BCBB-5B122EE2EBDE}" type="datetimeFigureOut">
              <a:rPr lang="pl-PL" smtClean="0"/>
              <a:t>2023-02-14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C62711-21CB-4E6D-8E1E-55A8B6C6C89F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C069D5-9106-4B3D-BCBB-5B122EE2EBDE}" type="datetimeFigureOut">
              <a:rPr lang="pl-PL" smtClean="0"/>
              <a:t>2023-02-14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C62711-21CB-4E6D-8E1E-55A8B6C6C89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„PRZEDSZKOLE I RODZINA TO JEDNA DRUŻYNA”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pl-PL" smtClean="0"/>
              <a:t>DLACZEGO WSPÓŁPRACA </a:t>
            </a:r>
            <a:r>
              <a:rPr lang="pl-PL" dirty="0" smtClean="0"/>
              <a:t>RODZICÓW </a:t>
            </a:r>
            <a:br>
              <a:rPr lang="pl-PL" dirty="0" smtClean="0"/>
            </a:br>
            <a:r>
              <a:rPr lang="pl-PL" dirty="0" smtClean="0"/>
              <a:t>Z PRZEDSZKOLEM</a:t>
            </a:r>
            <a:br>
              <a:rPr lang="pl-PL" dirty="0" smtClean="0"/>
            </a:br>
            <a:r>
              <a:rPr lang="pl-PL" dirty="0" smtClean="0"/>
              <a:t> JEST POTRZEBNA?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1116"/>
            <a:ext cx="3658344" cy="299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5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pl-PL" dirty="0"/>
              <a:t>Współudział Rady Rodziców, rodziców i członków rodziny w uroczystościach przedszkolnych </a:t>
            </a:r>
            <a:br>
              <a:rPr lang="pl-PL" dirty="0"/>
            </a:br>
            <a:r>
              <a:rPr lang="pl-PL" dirty="0"/>
              <a:t>i pracach na rzecz placówki.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74211" cy="41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0046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pl-PL" dirty="0"/>
              <a:t>Współdziałanie placówki ze środowiskiem;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np. organizowanie </a:t>
            </a:r>
            <a:r>
              <a:rPr lang="pl-PL" dirty="0"/>
              <a:t>spotkań z przedstawicielami różnych </a:t>
            </a:r>
            <a:r>
              <a:rPr lang="pl-PL" dirty="0" smtClean="0"/>
              <a:t>zawodów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239915" cy="423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6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pl-PL" dirty="0"/>
              <a:t>Zaangażowanie rodziców we wzbogacanie bazy materialnej grup i przedszkola np.: dostarczanie materiałów do kącików tematycznych.</a:t>
            </a:r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174211" cy="41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096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pl-PL" dirty="0"/>
              <a:t>Pomoc rodziców w przygotowaniu strojów </a:t>
            </a:r>
            <a:br>
              <a:rPr lang="pl-PL" dirty="0"/>
            </a:br>
            <a:r>
              <a:rPr lang="pl-PL" dirty="0"/>
              <a:t>i rekwizytów na </a:t>
            </a:r>
            <a:r>
              <a:rPr lang="pl-PL" dirty="0" smtClean="0"/>
              <a:t>przedstawienia, uroczystości.</a:t>
            </a:r>
            <a:endParaRPr lang="pl-PL" dirty="0"/>
          </a:p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633623" cy="375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02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pl-PL" dirty="0"/>
              <a:t>Zainteresowanie i udział rodziców w konkursach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akcjach organizowanych w </a:t>
            </a:r>
            <a:r>
              <a:rPr lang="pl-PL" dirty="0" smtClean="0"/>
              <a:t>przedszkolu.</a:t>
            </a:r>
            <a:endParaRPr lang="pl-PL" dirty="0"/>
          </a:p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438128" cy="458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56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SZANOWNI RODZICE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RAZEM MOŻEMY WIĘCEJ…………..</a:t>
            </a:r>
          </a:p>
          <a:p>
            <a:pPr marL="0" indent="0" algn="ctr">
              <a:buNone/>
            </a:pPr>
            <a:r>
              <a:rPr lang="pl-PL" dirty="0" smtClean="0"/>
              <a:t>A NAWET WSZYSTKO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pl-PL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pl-PL" sz="20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pl-PL" sz="20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pl-PL" sz="20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l-PL" sz="2000" dirty="0" smtClean="0">
                <a:sym typeface="Wingdings" panose="05000000000000000000" pitchFamily="2" charset="2"/>
              </a:rPr>
              <a:t>DZIĘUJEMY ZA UWAGĘ </a:t>
            </a:r>
            <a:br>
              <a:rPr lang="pl-PL" sz="2000" dirty="0" smtClean="0">
                <a:sym typeface="Wingdings" panose="05000000000000000000" pitchFamily="2" charset="2"/>
              </a:rPr>
            </a:br>
            <a:r>
              <a:rPr lang="pl-PL" sz="2000" dirty="0" smtClean="0">
                <a:sym typeface="Wingdings" panose="05000000000000000000" pitchFamily="2" charset="2"/>
              </a:rPr>
              <a:t>I ZAPRASZAMY DO DALSZEJ WSPÓŁPRACY!</a:t>
            </a:r>
          </a:p>
          <a:p>
            <a:pPr marL="0" indent="0" algn="ctr">
              <a:buNone/>
            </a:pPr>
            <a:endParaRPr lang="pl-PL" sz="2000" dirty="0" smtClean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r>
              <a:rPr lang="pl-PL" sz="2000" dirty="0" smtClean="0">
                <a:sym typeface="Wingdings" panose="05000000000000000000" pitchFamily="2" charset="2"/>
              </a:rPr>
              <a:t>Opracowała mgr Monika </a:t>
            </a:r>
            <a:r>
              <a:rPr lang="pl-PL" sz="2000" dirty="0">
                <a:sym typeface="Wingdings" panose="05000000000000000000" pitchFamily="2" charset="2"/>
              </a:rPr>
              <a:t>W</a:t>
            </a:r>
            <a:r>
              <a:rPr lang="pl-PL" sz="2000" dirty="0" smtClean="0">
                <a:sym typeface="Wingdings" panose="05000000000000000000" pitchFamily="2" charset="2"/>
              </a:rPr>
              <a:t>asek</a:t>
            </a:r>
            <a:endParaRPr lang="pl-PL" sz="2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3959423" cy="177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19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WSPÓŁPRACA?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2"/>
                </a:solidFill>
              </a:rPr>
              <a:t>zdolność tworzenia </a:t>
            </a:r>
            <a:r>
              <a:rPr lang="pl-PL" dirty="0" smtClean="0">
                <a:solidFill>
                  <a:schemeClr val="tx2"/>
                </a:solidFill>
              </a:rPr>
              <a:t>więzi,</a:t>
            </a:r>
            <a:r>
              <a:rPr lang="pl-PL" dirty="0">
                <a:solidFill>
                  <a:schemeClr val="tx2"/>
                </a:solidFill>
              </a:rPr>
              <a:t> </a:t>
            </a:r>
            <a:endParaRPr lang="pl-PL" dirty="0" smtClean="0">
              <a:solidFill>
                <a:schemeClr val="tx2"/>
              </a:solidFill>
            </a:endParaRPr>
          </a:p>
          <a:p>
            <a:endParaRPr lang="pl-PL" dirty="0" smtClean="0">
              <a:solidFill>
                <a:schemeClr val="tx2"/>
              </a:solidFill>
            </a:endParaRPr>
          </a:p>
          <a:p>
            <a:r>
              <a:rPr lang="pl-PL" dirty="0" smtClean="0">
                <a:solidFill>
                  <a:schemeClr val="tx2"/>
                </a:solidFill>
              </a:rPr>
              <a:t>współdziałanie </a:t>
            </a:r>
            <a:r>
              <a:rPr lang="pl-PL" dirty="0">
                <a:solidFill>
                  <a:schemeClr val="tx2"/>
                </a:solidFill>
              </a:rPr>
              <a:t>z </a:t>
            </a:r>
            <a:r>
              <a:rPr lang="pl-PL" dirty="0" smtClean="0">
                <a:solidFill>
                  <a:schemeClr val="tx2"/>
                </a:solidFill>
              </a:rPr>
              <a:t>innymi,</a:t>
            </a:r>
          </a:p>
          <a:p>
            <a:endParaRPr lang="pl-PL" dirty="0" smtClean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umiejętność pracy w </a:t>
            </a:r>
            <a:r>
              <a:rPr lang="pl-PL" dirty="0" smtClean="0">
                <a:solidFill>
                  <a:schemeClr val="tx2"/>
                </a:solidFill>
              </a:rPr>
              <a:t>grupie,</a:t>
            </a:r>
          </a:p>
          <a:p>
            <a:endParaRPr lang="pl-PL" dirty="0" smtClean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z</a:t>
            </a:r>
            <a:r>
              <a:rPr lang="pl-PL" dirty="0" smtClean="0">
                <a:solidFill>
                  <a:schemeClr val="tx2"/>
                </a:solidFill>
              </a:rPr>
              <a:t>dolność osiągania wspólnych celów,</a:t>
            </a:r>
          </a:p>
          <a:p>
            <a:endParaRPr lang="pl-PL" dirty="0" smtClean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w</a:t>
            </a:r>
            <a:r>
              <a:rPr lang="pl-PL" dirty="0" smtClean="0">
                <a:solidFill>
                  <a:schemeClr val="tx2"/>
                </a:solidFill>
              </a:rPr>
              <a:t>spólne rozwiązywanie trudności i problemów.</a:t>
            </a: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1400" dirty="0" smtClean="0"/>
              <a:t> </a:t>
            </a:r>
            <a:r>
              <a:rPr lang="pl-PL" sz="2000" b="1" dirty="0" smtClean="0"/>
              <a:t>JEDNE Z WAŻNIEJSZYCH EFEKTÓW WSPÓŁPRACY </a:t>
            </a:r>
            <a:br>
              <a:rPr lang="pl-PL" sz="2000" b="1" dirty="0" smtClean="0"/>
            </a:br>
            <a:r>
              <a:rPr lang="pl-PL" sz="2000" b="1" dirty="0" smtClean="0"/>
              <a:t>PRZEDSZKOLA I RODZICÓW</a:t>
            </a:r>
            <a:endParaRPr lang="pl-PL" sz="2000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007098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96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 smtClean="0"/>
              <a:t>JAK RODZIC MOŻE WSPOMÓC PRACĘ PRZEDSZKOLA NA RZECZ JEGO DZIECKA?</a:t>
            </a:r>
            <a:endParaRPr lang="pl-PL" sz="20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501752" cy="351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150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OTWARTOŚĆ I SZCZEROŚĆ W KONTAKTACH INDYWIDUALNYCH I PRACY WYCHOWAWCZEJ.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 algn="just">
              <a:buNone/>
            </a:pPr>
            <a:r>
              <a:rPr lang="pl-PL" sz="1800" dirty="0" smtClean="0"/>
              <a:t>Rozmowa </a:t>
            </a:r>
            <a:r>
              <a:rPr lang="pl-PL" sz="1800" dirty="0"/>
              <a:t>o tym co nas niepokoi jako rodziców  i wychowawców, dzielenie się spostrzeżeniami  i wskazówkami dotyczącymi pomocy  w rozwiązaniu trudności.</a:t>
            </a:r>
          </a:p>
          <a:p>
            <a:endParaRPr lang="pl-PL" sz="2000" dirty="0"/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4402137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1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ZAUFANIE DO OPIEKUNÓW</a:t>
            </a:r>
            <a:r>
              <a:rPr lang="pl-PL" dirty="0"/>
              <a:t>. 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sz="1800" dirty="0" smtClean="0"/>
              <a:t>Początki w przedszkolu nie </a:t>
            </a:r>
            <a:r>
              <a:rPr lang="pl-PL" sz="1800" dirty="0"/>
              <a:t>są łatwe; dzieciom trudno wyczekać na swoją kolej, chcą być nieustannie w centrum uwagi. </a:t>
            </a:r>
            <a:r>
              <a:rPr lang="pl-PL" sz="1800" dirty="0" smtClean="0"/>
              <a:t>Przedszkole </a:t>
            </a:r>
            <a:r>
              <a:rPr lang="pl-PL" sz="1800" dirty="0"/>
              <a:t>uczy zasad rządzących grupą jako </a:t>
            </a:r>
            <a:r>
              <a:rPr lang="pl-PL" sz="1800" dirty="0" smtClean="0"/>
              <a:t>całością </a:t>
            </a:r>
            <a:r>
              <a:rPr lang="pl-PL" sz="1800" dirty="0"/>
              <a:t>i daje możliwość nabycia umiejętności współpracy z innymi. Dzięki temu przedszkolak zaczyna rozpoznawać zachowania rówieśników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uczy się reagować na sytuacje, z którymi musi się zmierzyć najpierw w przedszkolu, a potem w dorosłym życiu</a:t>
            </a:r>
            <a:r>
              <a:rPr lang="pl-PL" sz="1800" dirty="0" smtClean="0"/>
              <a:t>. </a:t>
            </a:r>
            <a:endParaRPr lang="pl-PL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3608264" cy="360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0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96267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WZAJEMNA POMOC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pl-P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l-PL" dirty="0" smtClean="0"/>
              <a:t>Budowanie </a:t>
            </a:r>
            <a:r>
              <a:rPr lang="pl-PL" dirty="0"/>
              <a:t>zaufania dzieci i rodziców polega na wyrobieniu w nich przeświadczenia, że mogą zawsze liczyć na pomoc w przedszkolu. Ważne jest, aby rodzice zaoferowali swoją </a:t>
            </a:r>
            <a:r>
              <a:rPr lang="pl-PL" dirty="0" smtClean="0"/>
              <a:t>pomoc. </a:t>
            </a:r>
            <a:r>
              <a:rPr lang="pl-PL" dirty="0"/>
              <a:t>Zadania przedszkola są wszechstronne obejmują nie tylko realizację programu za pomocą różnorodnych form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metod. </a:t>
            </a:r>
            <a:r>
              <a:rPr lang="pl-PL" dirty="0"/>
              <a:t>Rodzice mogą wziąć również aktywny udział realizując zadania przedszkola.</a:t>
            </a:r>
          </a:p>
        </p:txBody>
      </p:sp>
    </p:spTree>
    <p:extLst>
      <p:ext uri="{BB962C8B-B14F-4D97-AF65-F5344CB8AC3E}">
        <p14:creationId xmlns:p14="http://schemas.microsoft.com/office/powerpoint/2010/main" val="4245446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80243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PRZYKŁADOWE ZADANIA KTÓRE SĄ REALIZOWANE DZIĘKI WSPÓŁPRACY Z RODZICAMI.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676672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93926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r>
              <a:rPr lang="pl-PL" dirty="0" smtClean="0"/>
              <a:t>Obecność na spotkaniach z rodzicami.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2862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0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4755</TotalTime>
  <Words>228</Words>
  <Application>Microsoft Office PowerPoint</Application>
  <PresentationFormat>Pokaz na ekranie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Century Schoolbook</vt:lpstr>
      <vt:lpstr>Wingdings</vt:lpstr>
      <vt:lpstr>Wingdings 2</vt:lpstr>
      <vt:lpstr>Wykusz</vt:lpstr>
      <vt:lpstr>„PRZEDSZKOLE I RODZINA TO JEDNA DRUŻYNA”</vt:lpstr>
      <vt:lpstr>CO TO JEST WSPÓŁPRACA?</vt:lpstr>
      <vt:lpstr> JEDNE Z WAŻNIEJSZYCH EFEKTÓW WSPÓŁPRACY  PRZEDSZKOLA I RODZICÓW</vt:lpstr>
      <vt:lpstr>JAK RODZIC MOŻE WSPOMÓC PRACĘ PRZEDSZKOLA NA RZECZ JEGO DZIECKA?</vt:lpstr>
      <vt:lpstr>Prezentacja programu PowerPoint</vt:lpstr>
      <vt:lpstr>Prezentacja programu PowerPoint</vt:lpstr>
      <vt:lpstr>Prezentacja programu PowerPoint</vt:lpstr>
      <vt:lpstr>PRZYKŁADOWE ZADANIA KTÓRE SĄ REALIZOWANE DZIĘKI WSPÓŁPRACY Z RODZICAMI.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SZANOWNI RODZICE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„PRZEDSZKOLE I RODZINA TO JEDNA DRUŻYNA”</dc:title>
  <dc:creator>Monika</dc:creator>
  <cp:lastModifiedBy>hp</cp:lastModifiedBy>
  <cp:revision>15</cp:revision>
  <dcterms:created xsi:type="dcterms:W3CDTF">2023-02-10T12:41:37Z</dcterms:created>
  <dcterms:modified xsi:type="dcterms:W3CDTF">2023-02-14T11:34:29Z</dcterms:modified>
</cp:coreProperties>
</file>