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9" r:id="rId5"/>
    <p:sldId id="261" r:id="rId6"/>
    <p:sldId id="268" r:id="rId7"/>
    <p:sldId id="269" r:id="rId8"/>
    <p:sldId id="270" r:id="rId9"/>
    <p:sldId id="278" r:id="rId10"/>
    <p:sldId id="285" r:id="rId11"/>
    <p:sldId id="279" r:id="rId12"/>
    <p:sldId id="286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4" r:id="rId21"/>
    <p:sldId id="280" r:id="rId22"/>
    <p:sldId id="282" r:id="rId23"/>
    <p:sldId id="283" r:id="rId24"/>
    <p:sldId id="281" r:id="rId25"/>
    <p:sldId id="262" r:id="rId26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226" autoAdjust="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>
        <a:ln>
          <a:noFill/>
        </a:ln>
      </dgm:spPr>
      <dgm:t>
        <a:bodyPr rtlCol="0"/>
        <a:lstStyle/>
        <a:p>
          <a:pPr algn="ctr" rtl="0">
            <a:spcAft>
              <a:spcPts val="600"/>
            </a:spcAft>
          </a:pPr>
          <a:r>
            <a:rPr lang="pl-PL" sz="2400" b="1" noProof="0" dirty="0" smtClean="0">
              <a:solidFill>
                <a:schemeClr val="tx2"/>
              </a:solidFill>
            </a:rPr>
            <a:t>Grupa 3-4latki (Motyle) </a:t>
          </a:r>
        </a:p>
        <a:p>
          <a:pPr algn="ctr" rtl="0">
            <a:spcAft>
              <a:spcPts val="600"/>
            </a:spcAft>
          </a:pPr>
          <a:r>
            <a:rPr lang="pl-PL" sz="2000" b="1" noProof="0" dirty="0" smtClean="0">
              <a:solidFill>
                <a:schemeClr val="tx2"/>
              </a:solidFill>
            </a:rPr>
            <a:t>(przedszkole, mała sala)</a:t>
          </a:r>
        </a:p>
        <a:p>
          <a:pPr algn="l"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1CCA38C8-B866-440C-8B7A-A6514DD31A53}" type="sibTrans" cxnId="{70BD86B9-A297-4D90-B59D-12F1AB3DD124}">
      <dgm:prSet/>
      <dgm:spPr>
        <a:solidFill>
          <a:schemeClr val="tx2">
            <a:lumMod val="90000"/>
            <a:lumOff val="10000"/>
            <a:alpha val="97000"/>
          </a:schemeClr>
        </a:solidFill>
        <a:ln>
          <a:noFill/>
        </a:ln>
      </dgm:spPr>
      <dgm:t>
        <a:bodyPr rtlCol="0"/>
        <a:lstStyle/>
        <a:p>
          <a:pPr rtl="0"/>
          <a:endParaRPr lang="pl-PL" noProof="0" dirty="0"/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pl-PL" noProof="0" dirty="0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26EFFF84-5385-4FCB-8179-850D258D41FA}" type="pres">
      <dgm:prSet presAssocID="{1EC23686-56D6-4482-B4E3-3F9784E88994}" presName="TwoNodes_1" presStyleLbl="node1" presStyleIdx="0" presStyleCnt="2" custLinFactNeighborX="3316" custLinFactNeighborY="12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93E44D-DAC7-4937-8ADC-A722459F0E41}" type="pres">
      <dgm:prSet presAssocID="{1EC23686-56D6-4482-B4E3-3F9784E88994}" presName="TwoNodes_2" presStyleLbl="node1" presStyleIdx="1" presStyleCnt="2" custScaleX="1176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C5DF27-4E78-4D19-BBF3-5593AE185E5B}" type="pres">
      <dgm:prSet presAssocID="{1EC23686-56D6-4482-B4E3-3F9784E88994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08937F-9B8D-49A5-AE75-83131E93D571}" type="pres">
      <dgm:prSet presAssocID="{1EC23686-56D6-4482-B4E3-3F9784E88994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7785F8-BE54-43DC-ABCC-A4B1E63E16F1}" type="pres">
      <dgm:prSet presAssocID="{1EC23686-56D6-4482-B4E3-3F9784E88994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3496BEC-7D4E-41F2-B6B2-38A84003D33E}" srcId="{1EC23686-56D6-4482-B4E3-3F9784E88994}" destId="{07DC5EEB-1654-4ECB-A96A-EED4BE9D4BB4}" srcOrd="1" destOrd="0" parTransId="{0B98E39A-7037-46A6-8799-DDA1D4C4A2D3}" sibTransId="{42EB8256-925E-4B15-B238-A97EE64E9CC8}"/>
    <dgm:cxn modelId="{D4D8E2A3-AF4E-497F-96B4-1975F1B61978}" type="presOf" srcId="{07DC5EEB-1654-4ECB-A96A-EED4BE9D4BB4}" destId="{E493E44D-DAC7-4937-8ADC-A722459F0E41}" srcOrd="0" destOrd="0" presId="urn:microsoft.com/office/officeart/2005/8/layout/vProcess5"/>
    <dgm:cxn modelId="{B68EAB6C-02F8-477A-81F6-E35A19F47FD6}" type="presOf" srcId="{07DC5EEB-1654-4ECB-A96A-EED4BE9D4BB4}" destId="{937785F8-BE54-43DC-ABCC-A4B1E63E16F1}" srcOrd="1" destOrd="0" presId="urn:microsoft.com/office/officeart/2005/8/layout/vProcess5"/>
    <dgm:cxn modelId="{5382F5CF-E4C0-49E6-BC25-3B95D911A991}" type="presOf" srcId="{1EC23686-56D6-4482-B4E3-3F9784E88994}" destId="{1A79147C-4050-4DF2-9C81-91C1877903C2}" srcOrd="0" destOrd="0" presId="urn:microsoft.com/office/officeart/2005/8/layout/vProcess5"/>
    <dgm:cxn modelId="{43A0D0AE-3BD7-41F8-9FAE-6BB4B6A2DE5E}" type="presOf" srcId="{666F1301-07F7-4F1E-88B9-30CCDFF34C22}" destId="{8D08937F-9B8D-49A5-AE75-83131E93D571}" srcOrd="1" destOrd="0" presId="urn:microsoft.com/office/officeart/2005/8/layout/vProcess5"/>
    <dgm:cxn modelId="{B68061EE-3106-4BED-98B3-9CC0B421414F}" type="presOf" srcId="{666F1301-07F7-4F1E-88B9-30CCDFF34C22}" destId="{26EFFF84-5385-4FCB-8179-850D258D41FA}" srcOrd="0" destOrd="0" presId="urn:microsoft.com/office/officeart/2005/8/layout/vProcess5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215FCCBA-5573-4E7B-B01D-445D6D504030}" type="presOf" srcId="{1CCA38C8-B866-440C-8B7A-A6514DD31A53}" destId="{EAC5DF27-4E78-4D19-BBF3-5593AE185E5B}" srcOrd="0" destOrd="0" presId="urn:microsoft.com/office/officeart/2005/8/layout/vProcess5"/>
    <dgm:cxn modelId="{3949696C-A3B4-4249-8CA2-20CE132050F0}" type="presParOf" srcId="{1A79147C-4050-4DF2-9C81-91C1877903C2}" destId="{1136CDA9-2A79-4811-9512-712D509BF438}" srcOrd="0" destOrd="0" presId="urn:microsoft.com/office/officeart/2005/8/layout/vProcess5"/>
    <dgm:cxn modelId="{D4E0A6DD-5A2F-462D-B3DC-01A7BD7A98C5}" type="presParOf" srcId="{1A79147C-4050-4DF2-9C81-91C1877903C2}" destId="{26EFFF84-5385-4FCB-8179-850D258D41FA}" srcOrd="1" destOrd="0" presId="urn:microsoft.com/office/officeart/2005/8/layout/vProcess5"/>
    <dgm:cxn modelId="{E4B35B06-7567-4E18-A7B9-490B3DDA09F0}" type="presParOf" srcId="{1A79147C-4050-4DF2-9C81-91C1877903C2}" destId="{E493E44D-DAC7-4937-8ADC-A722459F0E41}" srcOrd="2" destOrd="0" presId="urn:microsoft.com/office/officeart/2005/8/layout/vProcess5"/>
    <dgm:cxn modelId="{347AF46E-3C4B-47B5-A28B-B53AED98E244}" type="presParOf" srcId="{1A79147C-4050-4DF2-9C81-91C1877903C2}" destId="{EAC5DF27-4E78-4D19-BBF3-5593AE185E5B}" srcOrd="3" destOrd="0" presId="urn:microsoft.com/office/officeart/2005/8/layout/vProcess5"/>
    <dgm:cxn modelId="{0BD6637D-AEE6-46D7-ADF4-8DD3ED7DC9F3}" type="presParOf" srcId="{1A79147C-4050-4DF2-9C81-91C1877903C2}" destId="{8D08937F-9B8D-49A5-AE75-83131E93D571}" srcOrd="4" destOrd="0" presId="urn:microsoft.com/office/officeart/2005/8/layout/vProcess5"/>
    <dgm:cxn modelId="{E01E21F0-46EA-4FBA-B166-805298F99310}" type="presParOf" srcId="{1A79147C-4050-4DF2-9C81-91C1877903C2}" destId="{937785F8-BE54-43DC-ABCC-A4B1E63E16F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>
        <a:ln>
          <a:noFill/>
        </a:ln>
      </dgm:spPr>
      <dgm:t>
        <a:bodyPr rtlCol="0"/>
        <a:lstStyle/>
        <a:p>
          <a:pPr algn="ctr" rtl="0">
            <a:spcAft>
              <a:spcPts val="600"/>
            </a:spcAft>
          </a:pPr>
          <a:r>
            <a:rPr lang="pl-PL" sz="2400" b="1" noProof="0" dirty="0" smtClean="0">
              <a:solidFill>
                <a:schemeClr val="tx2"/>
              </a:solidFill>
            </a:rPr>
            <a:t>Grupa 4-5latki (Rybki)</a:t>
          </a:r>
        </a:p>
        <a:p>
          <a:pPr algn="ctr" rtl="0">
            <a:spcAft>
              <a:spcPts val="600"/>
            </a:spcAft>
          </a:pPr>
          <a:r>
            <a:rPr lang="pl-PL" sz="2000" b="1" noProof="0" dirty="0" smtClean="0">
              <a:solidFill>
                <a:schemeClr val="tx2"/>
              </a:solidFill>
            </a:rPr>
            <a:t>(przedszkole, duża sala)</a:t>
          </a:r>
        </a:p>
        <a:p>
          <a:pPr algn="l"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1CCA38C8-B866-440C-8B7A-A6514DD31A53}" type="sibTrans" cxnId="{70BD86B9-A297-4D90-B59D-12F1AB3DD124}">
      <dgm:prSet/>
      <dgm:spPr>
        <a:solidFill>
          <a:schemeClr val="tx2">
            <a:lumMod val="90000"/>
            <a:lumOff val="10000"/>
            <a:alpha val="97000"/>
          </a:schemeClr>
        </a:solidFill>
        <a:ln>
          <a:noFill/>
        </a:ln>
      </dgm:spPr>
      <dgm:t>
        <a:bodyPr rtlCol="0"/>
        <a:lstStyle/>
        <a:p>
          <a:pPr rtl="0"/>
          <a:endParaRPr lang="pl-PL" noProof="0" dirty="0"/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pl-PL" noProof="0" dirty="0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26EFFF84-5385-4FCB-8179-850D258D41FA}" type="pres">
      <dgm:prSet presAssocID="{1EC23686-56D6-4482-B4E3-3F9784E88994}" presName="TwoNodes_1" presStyleLbl="node1" presStyleIdx="0" presStyleCnt="2" custLinFactNeighborX="3316" custLinFactNeighborY="12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93E44D-DAC7-4937-8ADC-A722459F0E41}" type="pres">
      <dgm:prSet presAssocID="{1EC23686-56D6-4482-B4E3-3F9784E88994}" presName="TwoNodes_2" presStyleLbl="node1" presStyleIdx="1" presStyleCnt="2" custScaleX="1176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C5DF27-4E78-4D19-BBF3-5593AE185E5B}" type="pres">
      <dgm:prSet presAssocID="{1EC23686-56D6-4482-B4E3-3F9784E88994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08937F-9B8D-49A5-AE75-83131E93D571}" type="pres">
      <dgm:prSet presAssocID="{1EC23686-56D6-4482-B4E3-3F9784E88994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7785F8-BE54-43DC-ABCC-A4B1E63E16F1}" type="pres">
      <dgm:prSet presAssocID="{1EC23686-56D6-4482-B4E3-3F9784E88994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B969BFC-628F-4131-8597-523898FEBF19}" type="presOf" srcId="{07DC5EEB-1654-4ECB-A96A-EED4BE9D4BB4}" destId="{937785F8-BE54-43DC-ABCC-A4B1E63E16F1}" srcOrd="1" destOrd="0" presId="urn:microsoft.com/office/officeart/2005/8/layout/vProcess5"/>
    <dgm:cxn modelId="{A3496BEC-7D4E-41F2-B6B2-38A84003D33E}" srcId="{1EC23686-56D6-4482-B4E3-3F9784E88994}" destId="{07DC5EEB-1654-4ECB-A96A-EED4BE9D4BB4}" srcOrd="1" destOrd="0" parTransId="{0B98E39A-7037-46A6-8799-DDA1D4C4A2D3}" sibTransId="{42EB8256-925E-4B15-B238-A97EE64E9CC8}"/>
    <dgm:cxn modelId="{6D5699BA-EDB0-4F43-838D-F8D8DDFF77B3}" type="presOf" srcId="{666F1301-07F7-4F1E-88B9-30CCDFF34C22}" destId="{8D08937F-9B8D-49A5-AE75-83131E93D571}" srcOrd="1" destOrd="0" presId="urn:microsoft.com/office/officeart/2005/8/layout/vProcess5"/>
    <dgm:cxn modelId="{CA8AB74E-55CD-4B07-A3C6-5652DD75C49F}" type="presOf" srcId="{1CCA38C8-B866-440C-8B7A-A6514DD31A53}" destId="{EAC5DF27-4E78-4D19-BBF3-5593AE185E5B}" srcOrd="0" destOrd="0" presId="urn:microsoft.com/office/officeart/2005/8/layout/vProcess5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36707BE8-8CDE-489E-BEF4-79A2E783938D}" type="presOf" srcId="{07DC5EEB-1654-4ECB-A96A-EED4BE9D4BB4}" destId="{E493E44D-DAC7-4937-8ADC-A722459F0E41}" srcOrd="0" destOrd="0" presId="urn:microsoft.com/office/officeart/2005/8/layout/vProcess5"/>
    <dgm:cxn modelId="{DDDB151D-73AC-400F-9438-1CD23828FEAC}" type="presOf" srcId="{666F1301-07F7-4F1E-88B9-30CCDFF34C22}" destId="{26EFFF84-5385-4FCB-8179-850D258D41FA}" srcOrd="0" destOrd="0" presId="urn:microsoft.com/office/officeart/2005/8/layout/vProcess5"/>
    <dgm:cxn modelId="{5A2A73F4-365F-4929-89BB-9308D5CAF4D9}" type="presOf" srcId="{1EC23686-56D6-4482-B4E3-3F9784E88994}" destId="{1A79147C-4050-4DF2-9C81-91C1877903C2}" srcOrd="0" destOrd="0" presId="urn:microsoft.com/office/officeart/2005/8/layout/vProcess5"/>
    <dgm:cxn modelId="{2AC92132-1A56-4918-8C26-9A7E04777E6D}" type="presParOf" srcId="{1A79147C-4050-4DF2-9C81-91C1877903C2}" destId="{1136CDA9-2A79-4811-9512-712D509BF438}" srcOrd="0" destOrd="0" presId="urn:microsoft.com/office/officeart/2005/8/layout/vProcess5"/>
    <dgm:cxn modelId="{20D34EDB-8FB3-41F0-AD1B-57B6E2CF088C}" type="presParOf" srcId="{1A79147C-4050-4DF2-9C81-91C1877903C2}" destId="{26EFFF84-5385-4FCB-8179-850D258D41FA}" srcOrd="1" destOrd="0" presId="urn:microsoft.com/office/officeart/2005/8/layout/vProcess5"/>
    <dgm:cxn modelId="{6D22251E-A01B-453B-964E-307A47273D7D}" type="presParOf" srcId="{1A79147C-4050-4DF2-9C81-91C1877903C2}" destId="{E493E44D-DAC7-4937-8ADC-A722459F0E41}" srcOrd="2" destOrd="0" presId="urn:microsoft.com/office/officeart/2005/8/layout/vProcess5"/>
    <dgm:cxn modelId="{D5171460-35C7-4871-997F-3938300403E4}" type="presParOf" srcId="{1A79147C-4050-4DF2-9C81-91C1877903C2}" destId="{EAC5DF27-4E78-4D19-BBF3-5593AE185E5B}" srcOrd="3" destOrd="0" presId="urn:microsoft.com/office/officeart/2005/8/layout/vProcess5"/>
    <dgm:cxn modelId="{D926AAC0-FA92-435C-8ADD-4EF397DB4F71}" type="presParOf" srcId="{1A79147C-4050-4DF2-9C81-91C1877903C2}" destId="{8D08937F-9B8D-49A5-AE75-83131E93D571}" srcOrd="4" destOrd="0" presId="urn:microsoft.com/office/officeart/2005/8/layout/vProcess5"/>
    <dgm:cxn modelId="{2CBA331B-4397-46B4-ABFA-DCE9A33FB57A}" type="presParOf" srcId="{1A79147C-4050-4DF2-9C81-91C1877903C2}" destId="{937785F8-BE54-43DC-ABCC-A4B1E63E16F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>
        <a:ln>
          <a:noFill/>
        </a:ln>
      </dgm:spPr>
      <dgm:t>
        <a:bodyPr rtlCol="0"/>
        <a:lstStyle/>
        <a:p>
          <a:pPr algn="ctr" rtl="0">
            <a:spcAft>
              <a:spcPts val="600"/>
            </a:spcAft>
          </a:pPr>
          <a:r>
            <a:rPr lang="pl-PL" sz="2400" b="1" noProof="0" dirty="0" smtClean="0">
              <a:solidFill>
                <a:schemeClr val="tx2"/>
              </a:solidFill>
            </a:rPr>
            <a:t>Grupa 5-6latki (Żabki)</a:t>
          </a:r>
        </a:p>
        <a:p>
          <a:pPr algn="ctr" rtl="0">
            <a:spcAft>
              <a:spcPts val="600"/>
            </a:spcAft>
          </a:pPr>
          <a:r>
            <a:rPr lang="pl-PL" sz="2000" b="1" noProof="0" dirty="0" smtClean="0">
              <a:solidFill>
                <a:schemeClr val="tx2"/>
              </a:solidFill>
            </a:rPr>
            <a:t>(oddział przy szkole)</a:t>
          </a:r>
        </a:p>
        <a:p>
          <a:pPr algn="l"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1CCA38C8-B866-440C-8B7A-A6514DD31A53}" type="sibTrans" cxnId="{70BD86B9-A297-4D90-B59D-12F1AB3DD124}">
      <dgm:prSet/>
      <dgm:spPr>
        <a:solidFill>
          <a:schemeClr val="tx2">
            <a:lumMod val="90000"/>
            <a:lumOff val="10000"/>
            <a:alpha val="97000"/>
          </a:schemeClr>
        </a:solidFill>
        <a:ln>
          <a:noFill/>
        </a:ln>
      </dgm:spPr>
      <dgm:t>
        <a:bodyPr rtlCol="0"/>
        <a:lstStyle/>
        <a:p>
          <a:pPr rtl="0"/>
          <a:endParaRPr lang="pl-PL" noProof="0" dirty="0"/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pl-PL" noProof="0" dirty="0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26EFFF84-5385-4FCB-8179-850D258D41FA}" type="pres">
      <dgm:prSet presAssocID="{1EC23686-56D6-4482-B4E3-3F9784E88994}" presName="TwoNodes_1" presStyleLbl="node1" presStyleIdx="0" presStyleCnt="2" custLinFactNeighborX="3316" custLinFactNeighborY="122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493E44D-DAC7-4937-8ADC-A722459F0E41}" type="pres">
      <dgm:prSet presAssocID="{1EC23686-56D6-4482-B4E3-3F9784E88994}" presName="TwoNodes_2" presStyleLbl="node1" presStyleIdx="1" presStyleCnt="2" custScaleX="11764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C5DF27-4E78-4D19-BBF3-5593AE185E5B}" type="pres">
      <dgm:prSet presAssocID="{1EC23686-56D6-4482-B4E3-3F9784E88994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08937F-9B8D-49A5-AE75-83131E93D571}" type="pres">
      <dgm:prSet presAssocID="{1EC23686-56D6-4482-B4E3-3F9784E88994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37785F8-BE54-43DC-ABCC-A4B1E63E16F1}" type="pres">
      <dgm:prSet presAssocID="{1EC23686-56D6-4482-B4E3-3F9784E88994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18785EF9-C749-45D7-B316-4C80B9B78D34}" type="presOf" srcId="{1EC23686-56D6-4482-B4E3-3F9784E88994}" destId="{1A79147C-4050-4DF2-9C81-91C1877903C2}" srcOrd="0" destOrd="0" presId="urn:microsoft.com/office/officeart/2005/8/layout/vProcess5"/>
    <dgm:cxn modelId="{23A9AD87-608D-4477-B274-0D48314B15FC}" type="presOf" srcId="{1CCA38C8-B866-440C-8B7A-A6514DD31A53}" destId="{EAC5DF27-4E78-4D19-BBF3-5593AE185E5B}" srcOrd="0" destOrd="0" presId="urn:microsoft.com/office/officeart/2005/8/layout/vProcess5"/>
    <dgm:cxn modelId="{062B5646-6FA5-4BB8-AAC7-0EF9A8E87610}" type="presOf" srcId="{666F1301-07F7-4F1E-88B9-30CCDFF34C22}" destId="{26EFFF84-5385-4FCB-8179-850D258D41FA}" srcOrd="0" destOrd="0" presId="urn:microsoft.com/office/officeart/2005/8/layout/vProcess5"/>
    <dgm:cxn modelId="{74BF6DC2-8F52-4A3C-9B93-7C4E876351AC}" type="presOf" srcId="{07DC5EEB-1654-4ECB-A96A-EED4BE9D4BB4}" destId="{937785F8-BE54-43DC-ABCC-A4B1E63E16F1}" srcOrd="1" destOrd="0" presId="urn:microsoft.com/office/officeart/2005/8/layout/vProcess5"/>
    <dgm:cxn modelId="{60DB945C-1DBA-4FC8-8468-48C4FB1C9FA2}" type="presOf" srcId="{666F1301-07F7-4F1E-88B9-30CCDFF34C22}" destId="{8D08937F-9B8D-49A5-AE75-83131E93D571}" srcOrd="1" destOrd="0" presId="urn:microsoft.com/office/officeart/2005/8/layout/vProcess5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4081A8C7-3B8E-4F4E-8C07-ED009561FFE6}" type="presOf" srcId="{07DC5EEB-1654-4ECB-A96A-EED4BE9D4BB4}" destId="{E493E44D-DAC7-4937-8ADC-A722459F0E41}" srcOrd="0" destOrd="0" presId="urn:microsoft.com/office/officeart/2005/8/layout/vProcess5"/>
    <dgm:cxn modelId="{A3496BEC-7D4E-41F2-B6B2-38A84003D33E}" srcId="{1EC23686-56D6-4482-B4E3-3F9784E88994}" destId="{07DC5EEB-1654-4ECB-A96A-EED4BE9D4BB4}" srcOrd="1" destOrd="0" parTransId="{0B98E39A-7037-46A6-8799-DDA1D4C4A2D3}" sibTransId="{42EB8256-925E-4B15-B238-A97EE64E9CC8}"/>
    <dgm:cxn modelId="{EF97A91B-E7DD-4F07-83B9-DC2A8488388E}" type="presParOf" srcId="{1A79147C-4050-4DF2-9C81-91C1877903C2}" destId="{1136CDA9-2A79-4811-9512-712D509BF438}" srcOrd="0" destOrd="0" presId="urn:microsoft.com/office/officeart/2005/8/layout/vProcess5"/>
    <dgm:cxn modelId="{CB9DC858-F848-4456-968F-50476D5AA6D8}" type="presParOf" srcId="{1A79147C-4050-4DF2-9C81-91C1877903C2}" destId="{26EFFF84-5385-4FCB-8179-850D258D41FA}" srcOrd="1" destOrd="0" presId="urn:microsoft.com/office/officeart/2005/8/layout/vProcess5"/>
    <dgm:cxn modelId="{D18F7E56-9C9D-4947-A9D2-875EFAF6993B}" type="presParOf" srcId="{1A79147C-4050-4DF2-9C81-91C1877903C2}" destId="{E493E44D-DAC7-4937-8ADC-A722459F0E41}" srcOrd="2" destOrd="0" presId="urn:microsoft.com/office/officeart/2005/8/layout/vProcess5"/>
    <dgm:cxn modelId="{6EB449F2-E2FE-47C3-BFD2-E06C6930978E}" type="presParOf" srcId="{1A79147C-4050-4DF2-9C81-91C1877903C2}" destId="{EAC5DF27-4E78-4D19-BBF3-5593AE185E5B}" srcOrd="3" destOrd="0" presId="urn:microsoft.com/office/officeart/2005/8/layout/vProcess5"/>
    <dgm:cxn modelId="{A2F4AEC9-8451-46B8-852F-C20161D50541}" type="presParOf" srcId="{1A79147C-4050-4DF2-9C81-91C1877903C2}" destId="{8D08937F-9B8D-49A5-AE75-83131E93D571}" srcOrd="4" destOrd="0" presId="urn:microsoft.com/office/officeart/2005/8/layout/vProcess5"/>
    <dgm:cxn modelId="{03EE4A07-5865-44BD-AD2C-1F8431576898}" type="presParOf" srcId="{1A79147C-4050-4DF2-9C81-91C1877903C2}" destId="{937785F8-BE54-43DC-ABCC-A4B1E63E16F1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07DC5EEB-1654-4ECB-A96A-EED4BE9D4BB4}">
      <dgm:prSet phldrT="[Text]" custT="1"/>
      <dgm:spPr>
        <a:ln>
          <a:noFill/>
        </a:ln>
      </dgm:spPr>
      <dgm:t>
        <a:bodyPr rtlCol="0"/>
        <a:lstStyle/>
        <a:p>
          <a:pPr rtl="0">
            <a:spcAft>
              <a:spcPts val="600"/>
            </a:spcAft>
          </a:pPr>
          <a:endParaRPr lang="pl-PL" sz="2000" b="1" noProof="0" dirty="0">
            <a:solidFill>
              <a:schemeClr val="tx2"/>
            </a:solidFill>
          </a:endParaRPr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pl-PL" noProof="0" dirty="0"/>
        </a:p>
      </dgm:t>
    </dgm:pt>
    <dgm:pt modelId="{1A79147C-4050-4DF2-9C81-91C1877903C2}" type="pres">
      <dgm:prSet presAssocID="{1EC23686-56D6-4482-B4E3-3F9784E8899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1136CDA9-2A79-4811-9512-712D509BF438}" type="pres">
      <dgm:prSet presAssocID="{1EC23686-56D6-4482-B4E3-3F9784E88994}" presName="dummyMaxCanvas" presStyleCnt="0">
        <dgm:presLayoutVars/>
      </dgm:prSet>
      <dgm:spPr/>
    </dgm:pt>
    <dgm:pt modelId="{1D27E1BC-F12F-4298-94B6-F5C9BBC183AB}" type="pres">
      <dgm:prSet presAssocID="{1EC23686-56D6-4482-B4E3-3F9784E88994}" presName="OneNode_1" presStyleLbl="node1" presStyleIdx="0" presStyleCnt="1" custLinFactNeighborX="-1564" custLinFactNeighborY="-2827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A3496BEC-7D4E-41F2-B6B2-38A84003D33E}" srcId="{1EC23686-56D6-4482-B4E3-3F9784E88994}" destId="{07DC5EEB-1654-4ECB-A96A-EED4BE9D4BB4}" srcOrd="0" destOrd="0" parTransId="{0B98E39A-7037-46A6-8799-DDA1D4C4A2D3}" sibTransId="{42EB8256-925E-4B15-B238-A97EE64E9CC8}"/>
    <dgm:cxn modelId="{055238D2-F009-4896-882A-C3F74ACBC70E}" type="presOf" srcId="{1EC23686-56D6-4482-B4E3-3F9784E88994}" destId="{1A79147C-4050-4DF2-9C81-91C1877903C2}" srcOrd="0" destOrd="0" presId="urn:microsoft.com/office/officeart/2005/8/layout/vProcess5"/>
    <dgm:cxn modelId="{3461DF64-CAC5-4D48-AF8D-BBD4388B0D24}" type="presOf" srcId="{07DC5EEB-1654-4ECB-A96A-EED4BE9D4BB4}" destId="{1D27E1BC-F12F-4298-94B6-F5C9BBC183AB}" srcOrd="0" destOrd="0" presId="urn:microsoft.com/office/officeart/2005/8/layout/vProcess5"/>
    <dgm:cxn modelId="{0A0A6CC5-5173-47BC-AC6A-C174BC2A800A}" type="presParOf" srcId="{1A79147C-4050-4DF2-9C81-91C1877903C2}" destId="{1136CDA9-2A79-4811-9512-712D509BF438}" srcOrd="0" destOrd="0" presId="urn:microsoft.com/office/officeart/2005/8/layout/vProcess5"/>
    <dgm:cxn modelId="{738C8D3A-EDE9-4036-8715-F155F7A6911A}" type="presParOf" srcId="{1A79147C-4050-4DF2-9C81-91C1877903C2}" destId="{1D27E1BC-F12F-4298-94B6-F5C9BBC183A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FFF84-5385-4FCB-8179-850D258D41FA}">
      <dsp:nvSpPr>
        <dsp:cNvPr id="0" name=""/>
        <dsp:cNvSpPr/>
      </dsp:nvSpPr>
      <dsp:spPr>
        <a:xfrm>
          <a:off x="-57305" y="27282"/>
          <a:ext cx="5229774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400" b="1" kern="1200" noProof="0" dirty="0" smtClean="0">
              <a:solidFill>
                <a:schemeClr val="tx2"/>
              </a:solidFill>
            </a:rPr>
            <a:t>Grupa 3-4latki (Motyle)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000" b="1" kern="1200" noProof="0" dirty="0" smtClean="0">
              <a:solidFill>
                <a:schemeClr val="tx2"/>
              </a:solidFill>
            </a:rPr>
            <a:t>(przedszkole, mała sala)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8194" y="92781"/>
        <a:ext cx="2918393" cy="2105291"/>
      </dsp:txXfrm>
    </dsp:sp>
    <dsp:sp modelId="{E493E44D-DAC7-4937-8ADC-A722459F0E41}">
      <dsp:nvSpPr>
        <dsp:cNvPr id="0" name=""/>
        <dsp:cNvSpPr/>
      </dsp:nvSpPr>
      <dsp:spPr>
        <a:xfrm>
          <a:off x="230727" y="2733243"/>
          <a:ext cx="6152672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296226" y="2798742"/>
        <a:ext cx="3225805" cy="2105291"/>
      </dsp:txXfrm>
    </dsp:sp>
    <dsp:sp modelId="{EAC5DF27-4E78-4D19-BBF3-5593AE185E5B}">
      <dsp:nvSpPr>
        <dsp:cNvPr id="0" name=""/>
        <dsp:cNvSpPr/>
      </dsp:nvSpPr>
      <dsp:spPr>
        <a:xfrm>
          <a:off x="3545461" y="1757972"/>
          <a:ext cx="1453588" cy="1453588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lumMod val="90000"/>
            <a:lumOff val="10000"/>
            <a:alpha val="9700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 noProof="0" dirty="0"/>
        </a:p>
      </dsp:txBody>
      <dsp:txXfrm>
        <a:off x="3872518" y="1757972"/>
        <a:ext cx="799474" cy="10938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FFF84-5385-4FCB-8179-850D258D41FA}">
      <dsp:nvSpPr>
        <dsp:cNvPr id="0" name=""/>
        <dsp:cNvSpPr/>
      </dsp:nvSpPr>
      <dsp:spPr>
        <a:xfrm>
          <a:off x="-57305" y="27282"/>
          <a:ext cx="5229774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400" b="1" kern="1200" noProof="0" dirty="0" smtClean="0">
              <a:solidFill>
                <a:schemeClr val="tx2"/>
              </a:solidFill>
            </a:rPr>
            <a:t>Grupa 4-5latki (Rybki)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000" b="1" kern="1200" noProof="0" dirty="0" smtClean="0">
              <a:solidFill>
                <a:schemeClr val="tx2"/>
              </a:solidFill>
            </a:rPr>
            <a:t>(przedszkole, duża sala)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8194" y="92781"/>
        <a:ext cx="2918393" cy="2105291"/>
      </dsp:txXfrm>
    </dsp:sp>
    <dsp:sp modelId="{E493E44D-DAC7-4937-8ADC-A722459F0E41}">
      <dsp:nvSpPr>
        <dsp:cNvPr id="0" name=""/>
        <dsp:cNvSpPr/>
      </dsp:nvSpPr>
      <dsp:spPr>
        <a:xfrm>
          <a:off x="230727" y="2733243"/>
          <a:ext cx="6152672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296226" y="2798742"/>
        <a:ext cx="3225805" cy="2105291"/>
      </dsp:txXfrm>
    </dsp:sp>
    <dsp:sp modelId="{EAC5DF27-4E78-4D19-BBF3-5593AE185E5B}">
      <dsp:nvSpPr>
        <dsp:cNvPr id="0" name=""/>
        <dsp:cNvSpPr/>
      </dsp:nvSpPr>
      <dsp:spPr>
        <a:xfrm>
          <a:off x="3545461" y="1757972"/>
          <a:ext cx="1453588" cy="1453588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lumMod val="90000"/>
            <a:lumOff val="10000"/>
            <a:alpha val="9700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 noProof="0" dirty="0"/>
        </a:p>
      </dsp:txBody>
      <dsp:txXfrm>
        <a:off x="3872518" y="1757972"/>
        <a:ext cx="799474" cy="10938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FFF84-5385-4FCB-8179-850D258D41FA}">
      <dsp:nvSpPr>
        <dsp:cNvPr id="0" name=""/>
        <dsp:cNvSpPr/>
      </dsp:nvSpPr>
      <dsp:spPr>
        <a:xfrm>
          <a:off x="-57305" y="27282"/>
          <a:ext cx="5229774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400" b="1" kern="1200" noProof="0" dirty="0" smtClean="0">
              <a:solidFill>
                <a:schemeClr val="tx2"/>
              </a:solidFill>
            </a:rPr>
            <a:t>Grupa 5-6latki (Żabki)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pl-PL" sz="2000" b="1" kern="1200" noProof="0" dirty="0" smtClean="0">
              <a:solidFill>
                <a:schemeClr val="tx2"/>
              </a:solidFill>
            </a:rPr>
            <a:t>(oddział przy szkole)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8194" y="92781"/>
        <a:ext cx="2918393" cy="2105291"/>
      </dsp:txXfrm>
    </dsp:sp>
    <dsp:sp modelId="{E493E44D-DAC7-4937-8ADC-A722459F0E41}">
      <dsp:nvSpPr>
        <dsp:cNvPr id="0" name=""/>
        <dsp:cNvSpPr/>
      </dsp:nvSpPr>
      <dsp:spPr>
        <a:xfrm>
          <a:off x="230727" y="2733243"/>
          <a:ext cx="6152672" cy="22362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296226" y="2798742"/>
        <a:ext cx="3225805" cy="2105291"/>
      </dsp:txXfrm>
    </dsp:sp>
    <dsp:sp modelId="{EAC5DF27-4E78-4D19-BBF3-5593AE185E5B}">
      <dsp:nvSpPr>
        <dsp:cNvPr id="0" name=""/>
        <dsp:cNvSpPr/>
      </dsp:nvSpPr>
      <dsp:spPr>
        <a:xfrm>
          <a:off x="3545461" y="1757972"/>
          <a:ext cx="1453588" cy="1453588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lumMod val="90000"/>
            <a:lumOff val="10000"/>
            <a:alpha val="9700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600" kern="1200" noProof="0" dirty="0"/>
        </a:p>
      </dsp:txBody>
      <dsp:txXfrm>
        <a:off x="3872518" y="1757972"/>
        <a:ext cx="799474" cy="10938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7E1BC-F12F-4298-94B6-F5C9BBC183AB}">
      <dsp:nvSpPr>
        <dsp:cNvPr id="0" name=""/>
        <dsp:cNvSpPr/>
      </dsp:nvSpPr>
      <dsp:spPr>
        <a:xfrm>
          <a:off x="0" y="100268"/>
          <a:ext cx="2019650" cy="4615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rtlCol="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endParaRPr lang="pl-PL" sz="2000" b="1" kern="1200" noProof="0" dirty="0">
            <a:solidFill>
              <a:schemeClr val="tx2"/>
            </a:solidFill>
          </a:endParaRPr>
        </a:p>
      </dsp:txBody>
      <dsp:txXfrm>
        <a:off x="13519" y="113787"/>
        <a:ext cx="1992612" cy="434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1619D78-5C24-4440-B7EC-9690DBD223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26EF9D2-0B56-475D-98B5-0CE6B369C2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608B7-ACBB-43FC-B0A6-C53354DAC278}" type="datetime1">
              <a:rPr lang="pl-PL" smtClean="0"/>
              <a:t>26.08.2021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7E309FC-3403-4994-8B51-01B7FBAF6E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0D50C22-FF76-41A9-9DCE-6D1BDE603D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DE2FB-E0AB-4E38-ADD8-0C5D95478E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812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1DA41-1CE0-4D6C-8805-DF47B4C80232}" type="datetime1">
              <a:rPr lang="pl-PL" noProof="0" smtClean="0"/>
              <a:pPr/>
              <a:t>26.08.2021</a:t>
            </a:fld>
            <a:endParaRPr lang="pl-PL" noProof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B7CFF-14FA-4C1A-B2E4-5C73B1B1D5EE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6041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046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5024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2199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830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153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2751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2B7CFF-14FA-4C1A-B2E4-5C73B1B1D5EE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873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olny kształt 6" title="okrąg pofałdowany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 smtClean="0"/>
              <a:t>Kliknij, aby edytować styl wzorca podtytułu</a:t>
            </a:r>
            <a:endParaRPr lang="pl-PL" noProof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6B332BB8-6AD2-47EA-8E45-F8F0957B027A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3" name="Prostokąt 12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5A5D44-88A2-496C-B411-0A17B58BFA6E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85397D-4062-4ACC-AC70-A801AFEC1230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67ACCB-2BE8-43EB-8AB3-EDBD606879C7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B5F56801-9A41-4CA6-864F-97C2B47B9EE1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/>
          </a:p>
        </p:txBody>
      </p:sp>
      <p:grpSp>
        <p:nvGrpSpPr>
          <p:cNvPr id="7" name="Grupa 6" title="kształt lewej muszli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Dowolny kształt 6" title="kształt lewej muszli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Dowolny kształt 11" title="lewa dołączona muszl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E7C6AA-756D-4EDE-AA79-ADD773303BA4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33E216-29D9-4726-9377-EB2E72B5AA43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86B9B9-A304-48D6-968F-732D0F9B6CC7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499956-ACEA-4857-B089-66CDF0DEFBE0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olny kształt 11" title="prawy kształt tła muszli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C821445D-180B-4BBE-8FDD-BFAC36FB1AFB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8" name="Prostokąt 7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11" name="Dowolny kształt 11" title="prawy kształt tła muszli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ostokąt 11" title="lewa krawędź obramowani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400CCE9F-4E29-41FA-8A7A-BDACA9EE7075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6E42A9F-48E0-4B0B-A198-1CF6D40AEB5D}" type="datetime1">
              <a:rPr lang="pl-PL" noProof="0" smtClean="0"/>
              <a:t>26.08.2021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1" name="Dowolny kształt 6" title="Lewa krawędź muszli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ostokąt 11" title="prawa krawędź obramowani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przedszkole-calineczka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9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3.jp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2.jpg"/><Relationship Id="rId4" Type="http://schemas.openxmlformats.org/officeDocument/2006/relationships/diagramLayout" Target="../diagrams/layout4.xml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656552"/>
          </a:xfrm>
        </p:spPr>
        <p:txBody>
          <a:bodyPr rtlCol="0">
            <a:normAutofit/>
          </a:bodyPr>
          <a:lstStyle/>
          <a:p>
            <a:pPr rtl="0"/>
            <a:r>
              <a:rPr lang="pl-PL" sz="7800" dirty="0" smtClean="0"/>
              <a:t>WSZYSTKO, CO RODZIC WIEDZIEĆ POWINIEN </a:t>
            </a:r>
            <a:endParaRPr lang="pl-PL" sz="7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ECB66A7-6ECC-411D-A565-9A33C392681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ltGray">
          <a:xfrm>
            <a:off x="643157" y="5611476"/>
            <a:ext cx="5877385" cy="802992"/>
          </a:xfrm>
        </p:spPr>
        <p:txBody>
          <a:bodyPr rtlCol="0">
            <a:normAutofit/>
          </a:bodyPr>
          <a:lstStyle/>
          <a:p>
            <a:pPr rtl="0"/>
            <a:r>
              <a:rPr lang="pl-PL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Pomysły dotyczące opieki nad dzieckiem </a:t>
            </a:r>
          </a:p>
        </p:txBody>
      </p:sp>
      <p:sp>
        <p:nvSpPr>
          <p:cNvPr id="40" name="Dowolny kształt 22">
            <a:extLst>
              <a:ext uri="{FF2B5EF4-FFF2-40B4-BE49-F238E27FC236}">
                <a16:creationId xmlns:a16="http://schemas.microsoft.com/office/drawing/2014/main" id="{80F81674-F7C3-4C78-B984-2851EFB602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98" y="1220021"/>
            <a:ext cx="484822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0579" y="220717"/>
            <a:ext cx="7404277" cy="1319045"/>
          </a:xfrm>
        </p:spPr>
        <p:txBody>
          <a:bodyPr rtlCol="0">
            <a:normAutofit/>
          </a:bodyPr>
          <a:lstStyle/>
          <a:p>
            <a:pPr rtl="0"/>
            <a:r>
              <a:rPr lang="pl-PL" sz="2800" dirty="0" smtClean="0"/>
              <a:t>ZNACZEK PRZEDSZKOLAKA</a:t>
            </a:r>
            <a:endParaRPr lang="pl-PL" sz="2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ECB66A7-6ECC-411D-A565-9A33C392681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ltGray">
          <a:xfrm>
            <a:off x="218614" y="1539762"/>
            <a:ext cx="5877385" cy="4644470"/>
          </a:xfrm>
        </p:spPr>
        <p:txBody>
          <a:bodyPr rtlCol="0">
            <a:normAutofit/>
          </a:bodyPr>
          <a:lstStyle/>
          <a:p>
            <a:pPr rtl="0"/>
            <a:r>
              <a:rPr lang="pl-PL" sz="36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Każdy Przedszkolak ma swój znaczek, dzięki któremu wie gdzie jest jego miejsce w szatni, gdzie znajduje się jego ręcznik          W łazience. </a:t>
            </a:r>
          </a:p>
          <a:p>
            <a:pPr rtl="0"/>
            <a:endParaRPr lang="pl-PL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rtl="0"/>
            <a:endParaRPr lang="pl-PL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0" name="Dowolny kształt 22">
            <a:extLst>
              <a:ext uri="{FF2B5EF4-FFF2-40B4-BE49-F238E27FC236}">
                <a16:creationId xmlns:a16="http://schemas.microsoft.com/office/drawing/2014/main" id="{80F81674-F7C3-4C78-B984-2851EFB602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698" y="1220021"/>
            <a:ext cx="484822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8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75741" y="117690"/>
            <a:ext cx="10178322" cy="5079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/>
              <a:t>ZNACZKI GRUPY MOTYLI (3-4latki)</a:t>
            </a:r>
            <a:endParaRPr lang="pl-PL" sz="36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48" y="840511"/>
            <a:ext cx="4136572" cy="5948724"/>
          </a:xfrm>
        </p:spPr>
      </p:pic>
    </p:spTree>
    <p:extLst>
      <p:ext uri="{BB962C8B-B14F-4D97-AF65-F5344CB8AC3E}">
        <p14:creationId xmlns:p14="http://schemas.microsoft.com/office/powerpoint/2010/main" val="49772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251678" y="129722"/>
            <a:ext cx="10178322" cy="507952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ZNACZKI GRUPY RYBKI (4-5LATKI)</a:t>
            </a:r>
            <a:endParaRPr lang="pl-PL" sz="2400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637674"/>
            <a:ext cx="3999572" cy="6162304"/>
          </a:xfrm>
        </p:spPr>
      </p:pic>
    </p:spTree>
    <p:extLst>
      <p:ext uri="{BB962C8B-B14F-4D97-AF65-F5344CB8AC3E}">
        <p14:creationId xmlns:p14="http://schemas.microsoft.com/office/powerpoint/2010/main" val="28194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153785"/>
            <a:ext cx="10178322" cy="183099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/>
              <a:t>ZNACZKI GRUPY RYBEK (5-6LATKI)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18" y="740229"/>
            <a:ext cx="4580708" cy="57041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298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93627"/>
            <a:ext cx="10178322" cy="55607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Ramowy rozkład dnia</a:t>
            </a:r>
            <a:r>
              <a:rPr lang="pl-PL" sz="3600" dirty="0" smtClean="0"/>
              <a:t>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1026" name="Picture 2" descr="RAMOWY ROZKŁAD DNIA - PRZEDSZKOLE MIEJSKIE NR 63 IM. JANUSZA KORCZAKA Z  ODDZIAŁAMI INTEGRACYJNYMI W BYTOMI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662" y="2880136"/>
            <a:ext cx="1852087" cy="95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głoszenia – SÓW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70" y="1566399"/>
            <a:ext cx="1455340" cy="11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 nas – Miejskie Przedszkole nr 5 w Płoc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550" y="3997441"/>
            <a:ext cx="1692309" cy="11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Żywien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550" y="70151"/>
            <a:ext cx="1480511" cy="14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brazy: Przedszkole | Darmowe wektory, zdjęcia stockowe i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927" y="5231825"/>
            <a:ext cx="1534026" cy="153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5785"/>
              </p:ext>
            </p:extLst>
          </p:nvPr>
        </p:nvGraphicFramePr>
        <p:xfrm>
          <a:off x="992777" y="673179"/>
          <a:ext cx="8932885" cy="6059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1789">
                  <a:extLst>
                    <a:ext uri="{9D8B030D-6E8A-4147-A177-3AD203B41FA5}">
                      <a16:colId xmlns:a16="http://schemas.microsoft.com/office/drawing/2014/main" val="2185527063"/>
                    </a:ext>
                  </a:extLst>
                </a:gridCol>
                <a:gridCol w="6981096">
                  <a:extLst>
                    <a:ext uri="{9D8B030D-6E8A-4147-A177-3AD203B41FA5}">
                      <a16:colId xmlns:a16="http://schemas.microsoft.com/office/drawing/2014/main" val="3424944584"/>
                    </a:ext>
                  </a:extLst>
                </a:gridCol>
              </a:tblGrid>
              <a:tr h="682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6.30-8.30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Schodzenie się dzieci (do 8.30) Zajęcia wyrównawcze, praca z dziećmi zdolnymi. Zabawy dowolne, praca indywidualna i zespołowa. Obserwacja dzieci.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3472331124"/>
                  </a:ext>
                </a:extLst>
              </a:tr>
              <a:tr h="2276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8.30-8.45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Zabawy ruchowe z całą </a:t>
                      </a:r>
                      <a:r>
                        <a:rPr lang="pl-PL" sz="1400" b="1" dirty="0" smtClean="0">
                          <a:effectLst/>
                        </a:rPr>
                        <a:t>grupą,</a:t>
                      </a:r>
                      <a:r>
                        <a:rPr lang="pl-PL" sz="1400" b="1" baseline="0" dirty="0" smtClean="0">
                          <a:effectLst/>
                        </a:rPr>
                        <a:t> ćwiczenia poranne,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2228979881"/>
                  </a:ext>
                </a:extLst>
              </a:tr>
              <a:tr h="455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8.45-9.00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Przygotowanie do śniadania, czynności higieniczne, czynności samoobsługowe.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2747915908"/>
                  </a:ext>
                </a:extLst>
              </a:tr>
              <a:tr h="2276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9.00-9.30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Śniadanie 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3795241296"/>
                  </a:ext>
                </a:extLst>
              </a:tr>
              <a:tr h="13659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9.30-10.30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Zintegrowana działalność edukacyjna wspierająca rozwój dziecka w oparciu o podstawę programową, zajęcia, zabawy edukacyjne, zajęcia dydaktyczne, obserwacje przyrodnicze, eksperymentowanie, odkrywanie, podejmowanie zabaw badawczych, konstrukcyjno- technicznych, wspieranie działań twórczych poprzez kontakt ze sztuką, muzyką, literaturą, rozmowy indywidualne.  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2423127462"/>
                  </a:ext>
                </a:extLst>
              </a:tr>
              <a:tr h="2276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10.30-10.45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II Śniadanie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4221068763"/>
                  </a:ext>
                </a:extLst>
              </a:tr>
              <a:tr h="455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10.45-12.00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Swobodne i organizowane zabawy i ćwiczenia w Sali i na powietrzu z wykorzystaniem sprzętów i zabawek terenowych. 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2413792440"/>
                  </a:ext>
                </a:extLst>
              </a:tr>
              <a:tr h="2276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12.00-12.30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Czynności porządkowo-higieniczne, przygotowanie do obiadu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608994879"/>
                  </a:ext>
                </a:extLst>
              </a:tr>
              <a:tr h="455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12.30-13.00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Obiad- kształtowanie kulturalnego zachowania przy stole- realizowanie zdań programowych w tym zakresie  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448965090"/>
                  </a:ext>
                </a:extLst>
              </a:tr>
              <a:tr h="455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13.00-13.30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Relaks- odpoczynek dzieci, spotkanie z bajką w ramach projektu „Cała Polska czyta dzieciom”- słuchanie różnego rodzaju muzyki,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3809356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>
                          <a:effectLst/>
                        </a:rPr>
                        <a:t>13.30-14.30</a:t>
                      </a:r>
                      <a:endParaRPr lang="pl-PL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7260" algn="l"/>
                        </a:tabLst>
                      </a:pPr>
                      <a:r>
                        <a:rPr lang="pl-PL" sz="1400" b="1" dirty="0">
                          <a:effectLst/>
                        </a:rPr>
                        <a:t>Zajęcia dodatkowe. Swobodne i organizowane zabawy i ćwiczenia na powietrzu i w Sali, praca indywidualna  i zespołowa z dziećmi zdolnymi i o specjalnych potrzebach edukacyjnych.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1708349633"/>
                  </a:ext>
                </a:extLst>
              </a:tr>
              <a:tr h="455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</a:rPr>
                        <a:t>14.30-16.00</a:t>
                      </a:r>
                      <a:endParaRPr lang="pl-PL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37260" algn="l"/>
                        </a:tabLst>
                      </a:pPr>
                      <a:r>
                        <a:rPr lang="pl-PL" sz="1400" b="1" dirty="0">
                          <a:effectLst/>
                        </a:rPr>
                        <a:t>Zabawy i ćwiczenia organizowany z całą grupą. Gry planszowe, ćwiczenia grafomotoryczne. Rozchodzenie się dzieci. </a:t>
                      </a:r>
                      <a:endParaRPr lang="pl-PL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847" marR="52847" marT="0" marB="0"/>
                </a:tc>
                <a:extLst>
                  <a:ext uri="{0D108BD9-81ED-4DB2-BD59-A6C34878D82A}">
                    <a16:rowId xmlns:a16="http://schemas.microsoft.com/office/drawing/2014/main" val="436597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66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4404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 CO NALEŻY WYPOSAŻYĆ PRZEDSZKOLAKA </a:t>
            </a:r>
            <a:endParaRPr lang="pl-PL" sz="36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8" y="1082844"/>
            <a:ext cx="10178322" cy="5775156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Podpisane papcie ,</a:t>
            </a:r>
          </a:p>
          <a:p>
            <a:pPr lvl="0"/>
            <a:r>
              <a:rPr lang="pl-PL" dirty="0"/>
              <a:t>Podpisany woreczek z rzeczami na przebranie ,</a:t>
            </a:r>
          </a:p>
          <a:p>
            <a:pPr lvl="0"/>
            <a:r>
              <a:rPr lang="pl-PL" dirty="0"/>
              <a:t>Pierwszą część książki ( podpisaną) z zestawu zgodnego                   z wiekiem dziecka – </a:t>
            </a:r>
            <a:r>
              <a:rPr lang="pl-PL" i="1" dirty="0"/>
              <a:t>wykaz książek znajduje się na stronie internetowej przedszkola,</a:t>
            </a:r>
            <a:endParaRPr lang="pl-PL" dirty="0"/>
          </a:p>
          <a:p>
            <a:pPr lvl="0"/>
            <a:r>
              <a:rPr lang="pl-PL" dirty="0"/>
              <a:t>Podpisane świecowe kredki </a:t>
            </a:r>
            <a:r>
              <a:rPr lang="pl-PL" dirty="0" err="1"/>
              <a:t>bambino</a:t>
            </a:r>
            <a:r>
              <a:rPr lang="pl-PL" dirty="0"/>
              <a:t>,</a:t>
            </a:r>
          </a:p>
          <a:p>
            <a:pPr lvl="0"/>
            <a:r>
              <a:rPr lang="pl-PL" dirty="0"/>
              <a:t>Podpisaną teczkę na gumkę – na prace plastyczne,</a:t>
            </a:r>
          </a:p>
          <a:p>
            <a:pPr lvl="0"/>
            <a:r>
              <a:rPr lang="pl-PL" dirty="0"/>
              <a:t>Pudełko chusteczek higienicznych,</a:t>
            </a:r>
          </a:p>
          <a:p>
            <a:pPr lvl="0"/>
            <a:r>
              <a:rPr lang="pl-PL" dirty="0"/>
              <a:t>Ryza papieru białego i kolorowego – </a:t>
            </a:r>
            <a:r>
              <a:rPr lang="pl-PL" dirty="0" err="1"/>
              <a:t>miks</a:t>
            </a:r>
            <a:endParaRPr lang="pl-PL" dirty="0"/>
          </a:p>
          <a:p>
            <a:pPr lvl="0"/>
            <a:r>
              <a:rPr lang="pl-PL" dirty="0"/>
              <a:t>Plastelina – 12 kolorów</a:t>
            </a:r>
          </a:p>
          <a:p>
            <a:pPr marL="0" indent="0" algn="ctr">
              <a:buNone/>
            </a:pPr>
            <a:r>
              <a:rPr lang="pl-PL" b="1" u="sng" dirty="0">
                <a:solidFill>
                  <a:srgbClr val="FF0000"/>
                </a:solidFill>
              </a:rPr>
              <a:t>DODATKOWO DZIECI Z GRUPY 5-6 latków</a:t>
            </a:r>
            <a:endParaRPr lang="pl-PL" u="sng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l-PL" b="1" u="sng" dirty="0">
                <a:solidFill>
                  <a:srgbClr val="FF0000"/>
                </a:solidFill>
              </a:rPr>
              <a:t>z oddziału przy szkole przynoszą codziennie </a:t>
            </a:r>
            <a:r>
              <a:rPr lang="pl-PL" b="1" u="sng" dirty="0" smtClean="0">
                <a:solidFill>
                  <a:srgbClr val="FF0000"/>
                </a:solidFill>
              </a:rPr>
              <a:t>śniadanie i </a:t>
            </a:r>
            <a:r>
              <a:rPr lang="pl-PL" b="1" u="sng" dirty="0">
                <a:solidFill>
                  <a:srgbClr val="FF0000"/>
                </a:solidFill>
              </a:rPr>
              <a:t>plastikowy kubek na </a:t>
            </a:r>
            <a:r>
              <a:rPr lang="pl-PL" b="1" u="sng" dirty="0" smtClean="0">
                <a:solidFill>
                  <a:srgbClr val="FF0000"/>
                </a:solidFill>
              </a:rPr>
              <a:t>herbatę</a:t>
            </a:r>
          </a:p>
          <a:p>
            <a:pPr marL="0" indent="0" algn="ctr">
              <a:buNone/>
            </a:pPr>
            <a:r>
              <a:rPr lang="pl-PL" sz="1050" b="1" u="sng" dirty="0" smtClean="0">
                <a:solidFill>
                  <a:srgbClr val="FF0000"/>
                </a:solidFill>
              </a:rPr>
              <a:t>(dzienna stawka żywieniowa w oddziale przedszkolnym to również 4zł jednakże, porcje obiadowe są tam większe, </a:t>
            </a:r>
            <a:r>
              <a:rPr lang="pl-PL" sz="1050" b="1" dirty="0">
                <a:solidFill>
                  <a:srgbClr val="FF0000"/>
                </a:solidFill>
              </a:rPr>
              <a:t>przekąska często inna niż w przedszkolu i napój w kartoniku do obiadu.</a:t>
            </a:r>
            <a:endParaRPr lang="pl-PL" sz="1050" b="1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l-PL" u="sng" dirty="0">
              <a:solidFill>
                <a:srgbClr val="FF0000"/>
              </a:solidFill>
            </a:endParaRPr>
          </a:p>
          <a:p>
            <a:endParaRPr lang="pl-PL" u="sng" dirty="0">
              <a:solidFill>
                <a:srgbClr val="FF0000"/>
              </a:solidFill>
            </a:endParaRPr>
          </a:p>
        </p:txBody>
      </p:sp>
      <p:pic>
        <p:nvPicPr>
          <p:cNvPr id="2054" name="Picture 6" descr="Przedszkolak Grafika Wektorowa, Clipartów I Ilustracji - 123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69" y="926432"/>
            <a:ext cx="3008731" cy="22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67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2452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Obowiązki rodziców 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8" y="1106905"/>
            <a:ext cx="10178322" cy="5366084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Pozostawić dziecko w szatni pod opieką pomocy nauczyciela w miarę możliwości nie wchodzić do przedszkola. </a:t>
            </a:r>
          </a:p>
          <a:p>
            <a:r>
              <a:rPr lang="pl-PL" sz="2400" dirty="0" smtClean="0"/>
              <a:t>Zapoznać się z procedurami i dokumentacją na stronie internetowej przedszkola oraz bieżące śledzenie informacji zamieszczanych na stronie </a:t>
            </a:r>
            <a:r>
              <a:rPr lang="pl-PL" sz="2400" dirty="0" smtClean="0">
                <a:hlinkClick r:id="rId2"/>
              </a:rPr>
              <a:t>http</a:t>
            </a:r>
            <a:r>
              <a:rPr lang="pl-PL" sz="2400" dirty="0">
                <a:hlinkClick r:id="rId2"/>
              </a:rPr>
              <a:t>://www.przedszkole-calineczka.com</a:t>
            </a:r>
            <a:r>
              <a:rPr lang="pl-PL" sz="2400" dirty="0" smtClean="0">
                <a:hlinkClick r:id="rId2"/>
              </a:rPr>
              <a:t>/</a:t>
            </a:r>
            <a:r>
              <a:rPr lang="pl-PL" sz="2400" dirty="0" smtClean="0"/>
              <a:t>,</a:t>
            </a:r>
          </a:p>
          <a:p>
            <a:r>
              <a:rPr lang="pl-PL" sz="2400" dirty="0" smtClean="0"/>
              <a:t>Podpisać otrzymany pakiet zaświadczeń i upoważnień (otrzymacie Państwo z dniem 1 września 2020r.)</a:t>
            </a:r>
            <a:endParaRPr lang="pl-PL" sz="2400" dirty="0"/>
          </a:p>
        </p:txBody>
      </p:sp>
      <p:pic>
        <p:nvPicPr>
          <p:cNvPr id="3074" name="Picture 2" descr="Rodzina Rodzice I Dzieci - Stockowe grafiki wektorowe i więcej obrazów  Białe tło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96097" y="4215283"/>
            <a:ext cx="2257706" cy="225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57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940322" cy="1492132"/>
          </a:xfrm>
        </p:spPr>
        <p:txBody>
          <a:bodyPr/>
          <a:lstStyle/>
          <a:p>
            <a:r>
              <a:rPr lang="pl-PL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STRONA INTERNETOWA PRZEDSZKOLA</a:t>
            </a:r>
            <a:endParaRPr lang="pl-PL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Na stronie internetowej przedszkola na bieżąco udostępniane są wszystkie najważniejsze informacje. W związku z tym, że w miarę możliwości ograniczyć należy wizyty rodziców w przedszkolu. Na stronie internetowej w zakładce DLA RODZICA pojawiać się będzie m.in:</a:t>
            </a:r>
          </a:p>
          <a:p>
            <a:r>
              <a:rPr lang="pl-PL" sz="2400" dirty="0" smtClean="0"/>
              <a:t> JADŁOSPIS,</a:t>
            </a:r>
          </a:p>
          <a:p>
            <a:r>
              <a:rPr lang="pl-PL" sz="2400" dirty="0" smtClean="0"/>
              <a:t>WIERSZE I PIOSENKI NA DANY MIESIĄC,</a:t>
            </a:r>
          </a:p>
          <a:p>
            <a:r>
              <a:rPr lang="pl-PL" sz="2400" dirty="0" smtClean="0"/>
              <a:t>GALERIA PRAC DZIECI- co tydzień będą wystawianie prace plastyczne przedszkolaków. 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494030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9671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Opłata za </a:t>
            </a:r>
            <a:r>
              <a:rPr lang="pl-PL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przedszkole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1678" y="1179095"/>
            <a:ext cx="10178322" cy="4700497"/>
          </a:xfrm>
        </p:spPr>
        <p:txBody>
          <a:bodyPr>
            <a:normAutofit fontScale="92500" lnSpcReduction="10000"/>
          </a:bodyPr>
          <a:lstStyle/>
          <a:p>
            <a:r>
              <a:rPr lang="pl-PL" sz="2400" dirty="0" smtClean="0"/>
              <a:t>Każdy </a:t>
            </a:r>
            <a:r>
              <a:rPr lang="pl-PL" sz="2400" dirty="0"/>
              <a:t>rodzic otrzyma ”Książeczkę opłat</a:t>
            </a:r>
            <a:r>
              <a:rPr lang="pl-PL" sz="2400" dirty="0" smtClean="0"/>
              <a:t>” za przedszkole, </a:t>
            </a:r>
            <a:r>
              <a:rPr lang="pl-PL" sz="2400" dirty="0"/>
              <a:t>a podawane w niej sumy należy regulować do </a:t>
            </a:r>
            <a:r>
              <a:rPr lang="pl-PL" sz="24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10 dnia </a:t>
            </a:r>
            <a:r>
              <a:rPr lang="pl-PL" sz="2400" dirty="0"/>
              <a:t>każdego miesiąca.</a:t>
            </a:r>
          </a:p>
          <a:p>
            <a:r>
              <a:rPr lang="pl-PL" sz="2400" dirty="0"/>
              <a:t>Opłata składa się z:</a:t>
            </a:r>
          </a:p>
          <a:p>
            <a:pPr marL="0" indent="0">
              <a:buNone/>
            </a:pPr>
            <a:r>
              <a:rPr lang="pl-PL" sz="2400" dirty="0"/>
              <a:t>- opłaty za żywienie dziecka w wysokości 4 zł za każdy dzień ( tzw. „ dzienna stawka żywieniowa”) i jest to opłata za  śniadanie, przekąskę oraz obiad</a:t>
            </a:r>
            <a:r>
              <a:rPr lang="pl-PL" sz="2400" dirty="0" smtClean="0"/>
              <a:t>, - </a:t>
            </a:r>
            <a:r>
              <a:rPr lang="pl-PL" sz="2400" dirty="0"/>
              <a:t>opłaty stałej w wysokości 1 zł za każdą godzinę pobytu dziecka w przedszkolu powyżej darmowych 5 godzin</a:t>
            </a:r>
          </a:p>
          <a:p>
            <a:r>
              <a:rPr lang="pl-PL" sz="2400" dirty="0"/>
              <a:t>Numer</a:t>
            </a:r>
            <a:r>
              <a:rPr lang="pl-PL" sz="2400" u="sng" dirty="0"/>
              <a:t> </a:t>
            </a:r>
            <a:r>
              <a:rPr lang="pl-PL" sz="2400" b="1" u="sng" dirty="0">
                <a:solidFill>
                  <a:schemeClr val="tx2">
                    <a:lumMod val="50000"/>
                    <a:lumOff val="50000"/>
                  </a:schemeClr>
                </a:solidFill>
              </a:rPr>
              <a:t>konta przedszkola </a:t>
            </a:r>
            <a:r>
              <a:rPr lang="pl-PL" sz="2400" u="sng" dirty="0"/>
              <a:t>, </a:t>
            </a:r>
            <a:r>
              <a:rPr lang="pl-PL" sz="2400" dirty="0"/>
              <a:t>na które należy przelać opłatę, widnieje na „Książeczce opłat</a:t>
            </a:r>
            <a:r>
              <a:rPr lang="pl-PL" sz="2400" dirty="0" smtClean="0"/>
              <a:t>”</a:t>
            </a:r>
          </a:p>
          <a:p>
            <a:pPr marL="0" indent="0" algn="just">
              <a:buNone/>
            </a:pPr>
            <a:r>
              <a:rPr lang="pl-PL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Ulgi w opłatach: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Karta Dużej Rodziny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GOPS – kryterium dochodowe 792,00 (nr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tel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62 592 59 85)</a:t>
            </a:r>
          </a:p>
          <a:p>
            <a:endParaRPr lang="pl-PL" sz="2400" dirty="0"/>
          </a:p>
          <a:p>
            <a:endParaRPr lang="pl-PL" sz="2400" dirty="0"/>
          </a:p>
          <a:p>
            <a:endParaRPr lang="pl-PL" dirty="0"/>
          </a:p>
        </p:txBody>
      </p:sp>
      <p:pic>
        <p:nvPicPr>
          <p:cNvPr id="1028" name="Picture 4" descr="Ogólnopolska Karta Dużej Rodz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08" y="4491989"/>
            <a:ext cx="2890892" cy="17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86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 smtClean="0"/>
              <a:t>- </a:t>
            </a:r>
            <a:r>
              <a:rPr lang="pl-PL" sz="3200" dirty="0"/>
              <a:t>prosimy o zgłaszanie się u dyrekcji kandydatów do Rady Rodziców przedszkola.</a:t>
            </a:r>
          </a:p>
          <a:p>
            <a:pPr marL="0" indent="0">
              <a:buNone/>
            </a:pPr>
            <a:r>
              <a:rPr lang="pl-PL" sz="3200" dirty="0"/>
              <a:t>-składka pieniężna na Radę Rodziców, przeznaczona na upominki dla dzieci, wynosi </a:t>
            </a:r>
            <a:r>
              <a:rPr lang="pl-PL" sz="3200" dirty="0" smtClean="0"/>
              <a:t>100 zł na rok. Prosimy </a:t>
            </a:r>
            <a:r>
              <a:rPr lang="pl-PL" sz="3200" dirty="0"/>
              <a:t>o wpłaty na </a:t>
            </a:r>
            <a:r>
              <a:rPr lang="pl-PL" sz="3200" u="sng" dirty="0"/>
              <a:t>konto </a:t>
            </a:r>
            <a:r>
              <a:rPr lang="pl-PL" sz="3200" u="sng" dirty="0" smtClean="0"/>
              <a:t>przedszkola:</a:t>
            </a:r>
          </a:p>
          <a:p>
            <a:pPr marL="0" indent="0" algn="ctr">
              <a:buNone/>
            </a:pPr>
            <a:r>
              <a:rPr lang="pl-PL" sz="3200" b="1" dirty="0"/>
              <a:t>89 1050 1201 1000 0090 7792 1725</a:t>
            </a:r>
            <a:endParaRPr lang="pl-PL" sz="3200" dirty="0"/>
          </a:p>
          <a:p>
            <a:pPr marL="0" indent="0" algn="ctr">
              <a:buNone/>
            </a:pPr>
            <a:r>
              <a:rPr lang="pl-PL" sz="3200" u="sng" dirty="0" smtClean="0"/>
              <a:t> </a:t>
            </a:r>
            <a:endParaRPr lang="pl-PL" sz="3200" dirty="0"/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433" y="123826"/>
            <a:ext cx="428625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22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21365"/>
            <a:ext cx="10178322" cy="1073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Grupy i ich opiekunowie </a:t>
            </a:r>
            <a:endParaRPr lang="pl-PL" sz="4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Zawartość — symbol zastępczy 8" descr="Schemat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24166550"/>
              </p:ext>
            </p:extLst>
          </p:nvPr>
        </p:nvGraphicFramePr>
        <p:xfrm>
          <a:off x="1073753" y="1210550"/>
          <a:ext cx="6152676" cy="496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450427" y="4146331"/>
            <a:ext cx="46981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b="1" dirty="0" smtClean="0">
                <a:solidFill>
                  <a:schemeClr val="tx2"/>
                </a:solidFill>
              </a:rPr>
              <a:t>mgr </a:t>
            </a:r>
            <a:r>
              <a:rPr lang="pl-PL" b="1" dirty="0" smtClean="0">
                <a:solidFill>
                  <a:schemeClr val="tx2"/>
                </a:solidFill>
              </a:rPr>
              <a:t>Weronika Majewska-język </a:t>
            </a:r>
            <a:r>
              <a:rPr lang="pl-PL" b="1" dirty="0">
                <a:solidFill>
                  <a:schemeClr val="tx2"/>
                </a:solidFill>
              </a:rPr>
              <a:t>angielski </a:t>
            </a:r>
            <a:endParaRPr lang="pl-PL" b="1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m</a:t>
            </a:r>
            <a:r>
              <a:rPr lang="pl-PL" b="1" dirty="0" smtClean="0">
                <a:solidFill>
                  <a:schemeClr val="tx2"/>
                </a:solidFill>
              </a:rPr>
              <a:t>gr Angelika Serafin- logopedia 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50" y="755325"/>
            <a:ext cx="1837693" cy="235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6223698" y="3065661"/>
            <a:ext cx="31811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sz="1600" b="1" dirty="0">
                <a:solidFill>
                  <a:schemeClr val="tx2"/>
                </a:solidFill>
              </a:rPr>
              <a:t>Dyrektor mgr  Maria Radajewska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313" y="755325"/>
            <a:ext cx="1786237" cy="2317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9480019" y="3121311"/>
            <a:ext cx="24252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sz="1600" b="1" dirty="0">
                <a:solidFill>
                  <a:schemeClr val="tx2"/>
                </a:solidFill>
              </a:rPr>
              <a:t>mgr Bernadeta Niełacna </a:t>
            </a:r>
          </a:p>
        </p:txBody>
      </p:sp>
    </p:spTree>
    <p:extLst>
      <p:ext uri="{BB962C8B-B14F-4D97-AF65-F5344CB8AC3E}">
        <p14:creationId xmlns:p14="http://schemas.microsoft.com/office/powerpoint/2010/main" val="3759555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ubezpieczenie</a:t>
            </a:r>
            <a:endParaRPr lang="pl-PL" b="1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2800" dirty="0"/>
              <a:t>Składkę na ubezpieczenie dziecka w kwocie 42 zł prosimy  wpłacać na widniejące poniżej konto </a:t>
            </a:r>
            <a:r>
              <a:rPr lang="pl-PL" sz="2800" b="1" dirty="0"/>
              <a:t>Rady </a:t>
            </a:r>
            <a:r>
              <a:rPr lang="pl-PL" sz="2800" b="1" dirty="0" smtClean="0"/>
              <a:t>Rodziców</a:t>
            </a:r>
            <a:r>
              <a:rPr lang="pl-PL" sz="2800" dirty="0" smtClean="0"/>
              <a:t> (najpóźniej </a:t>
            </a:r>
            <a:r>
              <a:rPr lang="pl-PL" sz="2800" dirty="0"/>
              <a:t>do końca września bieżącego roku)</a:t>
            </a:r>
          </a:p>
          <a:p>
            <a:pPr marL="0" indent="0" algn="ctr">
              <a:buNone/>
            </a:pPr>
            <a:r>
              <a:rPr lang="pl-PL" sz="2800" b="1" dirty="0" smtClean="0"/>
              <a:t>89 </a:t>
            </a:r>
            <a:r>
              <a:rPr lang="pl-PL" sz="2800" b="1" dirty="0"/>
              <a:t>1050 1201 1000 0090 7792 </a:t>
            </a:r>
            <a:r>
              <a:rPr lang="pl-PL" sz="2800" b="1" dirty="0" smtClean="0"/>
              <a:t>1725</a:t>
            </a:r>
          </a:p>
          <a:p>
            <a:pPr marL="0" indent="0" algn="ctr">
              <a:buNone/>
            </a:pPr>
            <a:r>
              <a:rPr lang="pl-PL" sz="2800" dirty="0"/>
              <a:t>Suma ubezpieczenia wynosi 40 tysięcy złotych</a:t>
            </a:r>
          </a:p>
          <a:p>
            <a:pPr marL="0" indent="0" algn="ctr">
              <a:buNone/>
            </a:pPr>
            <a:endParaRPr lang="pl-PL" sz="28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0799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Kontakt </a:t>
            </a:r>
            <a:endParaRPr lang="pl-PL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800" dirty="0" smtClean="0"/>
              <a:t>W razie koniecznych pytań umożliwiamy rodzicom kontakt i umawianie się na rozmowę z dyr. przedszkola </a:t>
            </a:r>
          </a:p>
          <a:p>
            <a:pPr marL="0" indent="0">
              <a:buNone/>
            </a:pPr>
            <a:r>
              <a:rPr lang="pl-PL" sz="2800" dirty="0" smtClean="0"/>
              <a:t>nr. Telefonu 62 733 50 18. 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 smtClean="0"/>
              <a:t>Jak również do dyspozycji rodziców jest adres mailowy (przedszkolecalineczka124@gmail.com) gdzie nauczycielki starają się odpisywać w ramach możliwości.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48413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Prostokąt 9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/>
          </a:p>
        </p:txBody>
      </p:sp>
      <p:sp>
        <p:nvSpPr>
          <p:cNvPr id="12" name="Dowolny kształt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687682-14E6-478D-9035-A24DB1E0F3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799" y="3313356"/>
            <a:ext cx="6020627" cy="1968506"/>
          </a:xfrm>
        </p:spPr>
        <p:txBody>
          <a:bodyPr rtlCol="0">
            <a:noAutofit/>
          </a:bodyPr>
          <a:lstStyle/>
          <a:p>
            <a:pPr algn="l" rtl="0"/>
            <a:r>
              <a:rPr lang="pl-PL" sz="4800" dirty="0" smtClean="0">
                <a:solidFill>
                  <a:srgbClr val="2A1A00"/>
                </a:solidFill>
              </a:rPr>
              <a:t>Dziękujemy</a:t>
            </a:r>
            <a:br>
              <a:rPr lang="pl-PL" sz="4800" dirty="0" smtClean="0">
                <a:solidFill>
                  <a:srgbClr val="2A1A00"/>
                </a:solidFill>
              </a:rPr>
            </a:br>
            <a:r>
              <a:rPr lang="pl-PL" sz="4800" dirty="0" smtClean="0">
                <a:solidFill>
                  <a:srgbClr val="2A1A00"/>
                </a:solidFill>
              </a:rPr>
              <a:t>i do zobaczenia </a:t>
            </a:r>
            <a:endParaRPr lang="pl-PL" sz="4800" dirty="0">
              <a:solidFill>
                <a:srgbClr val="2A1A00"/>
              </a:solidFill>
            </a:endParaRP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75" y="1735304"/>
            <a:ext cx="3880868" cy="371312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25194" y="1564104"/>
            <a:ext cx="6184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Z wielką radością czekamy na spotkanie </a:t>
            </a:r>
          </a:p>
          <a:p>
            <a:pPr algn="ctr"/>
            <a:r>
              <a:rPr lang="pl-PL" sz="2400" b="1" dirty="0" smtClean="0"/>
              <a:t>z naszymi przedszkolakami </a:t>
            </a:r>
            <a:endParaRPr lang="pl-PL" sz="2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391613" y="5558589"/>
            <a:ext cx="5719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Dyrekcja, grono pedagogiczne Publicznego Przedszkola Calineczka w Czarnymlesie.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1221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21365"/>
            <a:ext cx="10178322" cy="1073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Grupy i ich opiekunowie </a:t>
            </a:r>
            <a:endParaRPr lang="pl-PL" sz="4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Zawartość — symbol zastępczy 8" descr="Schemat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96052059"/>
              </p:ext>
            </p:extLst>
          </p:nvPr>
        </p:nvGraphicFramePr>
        <p:xfrm>
          <a:off x="1073753" y="1210550"/>
          <a:ext cx="6152676" cy="496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472933" y="4355337"/>
            <a:ext cx="4924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b="1" dirty="0" smtClean="0">
                <a:solidFill>
                  <a:schemeClr val="tx2"/>
                </a:solidFill>
              </a:rPr>
              <a:t>mgr Weronika Majewska- język </a:t>
            </a:r>
            <a:r>
              <a:rPr lang="pl-PL" b="1" dirty="0">
                <a:solidFill>
                  <a:schemeClr val="tx2"/>
                </a:solidFill>
              </a:rPr>
              <a:t>angielski </a:t>
            </a:r>
            <a:endParaRPr lang="pl-PL" b="1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endParaRPr lang="pl-PL" b="1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25" y="3947106"/>
            <a:ext cx="1376710" cy="189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8221354" y="5989556"/>
            <a:ext cx="2927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Ks. Daniel Zarębski- religia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983" y="392519"/>
            <a:ext cx="2034538" cy="271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rostokąt 5"/>
          <p:cNvSpPr/>
          <p:nvPr/>
        </p:nvSpPr>
        <p:spPr>
          <a:xfrm>
            <a:off x="6339845" y="3105237"/>
            <a:ext cx="384859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1400" b="1" dirty="0">
                <a:solidFill>
                  <a:schemeClr val="tx2"/>
                </a:solidFill>
              </a:rPr>
              <a:t>mgr Aneta Roga (3miesięczny urlop zdrowotny od września-listopada</a:t>
            </a:r>
            <a:r>
              <a:rPr lang="pl-PL" sz="1400" b="1" dirty="0" smtClean="0">
                <a:solidFill>
                  <a:schemeClr val="tx2"/>
                </a:solidFill>
              </a:rPr>
              <a:t>)</a:t>
            </a:r>
          </a:p>
          <a:p>
            <a:pPr>
              <a:spcAft>
                <a:spcPts val="600"/>
              </a:spcAft>
            </a:pPr>
            <a:r>
              <a:rPr lang="pl-PL" sz="1600" b="1" dirty="0" smtClean="0">
                <a:solidFill>
                  <a:schemeClr val="tx2"/>
                </a:solidFill>
              </a:rPr>
              <a:t> </a:t>
            </a:r>
            <a:endParaRPr lang="pl-PL" sz="1600" b="1" dirty="0">
              <a:solidFill>
                <a:schemeClr val="tx2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85" y="498765"/>
            <a:ext cx="1922548" cy="256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rostokąt 9"/>
          <p:cNvSpPr/>
          <p:nvPr/>
        </p:nvSpPr>
        <p:spPr>
          <a:xfrm>
            <a:off x="9850875" y="3096156"/>
            <a:ext cx="20730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pl-PL" sz="1600" b="1" dirty="0">
                <a:solidFill>
                  <a:schemeClr val="tx2"/>
                </a:solidFill>
              </a:rPr>
              <a:t>mgr Angelika Serafin</a:t>
            </a:r>
          </a:p>
        </p:txBody>
      </p:sp>
    </p:spTree>
    <p:extLst>
      <p:ext uri="{BB962C8B-B14F-4D97-AF65-F5344CB8AC3E}">
        <p14:creationId xmlns:p14="http://schemas.microsoft.com/office/powerpoint/2010/main" val="1619788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21365"/>
            <a:ext cx="10178322" cy="1073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sz="40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Grupy i ich opiekunowie </a:t>
            </a:r>
            <a:endParaRPr lang="pl-PL" sz="4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Zawartość — symbol zastępczy 8" descr="Schemat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87297922"/>
              </p:ext>
            </p:extLst>
          </p:nvPr>
        </p:nvGraphicFramePr>
        <p:xfrm>
          <a:off x="1073753" y="1210550"/>
          <a:ext cx="6152676" cy="496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1450427" y="4111497"/>
            <a:ext cx="469812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b="1" dirty="0" smtClean="0">
                <a:solidFill>
                  <a:schemeClr val="tx2"/>
                </a:solidFill>
              </a:rPr>
              <a:t>mgr Angelika Serafin- logopedia</a:t>
            </a:r>
          </a:p>
          <a:p>
            <a:pPr>
              <a:spcAft>
                <a:spcPts val="600"/>
              </a:spcAft>
            </a:pPr>
            <a:r>
              <a:rPr lang="pl-PL" b="1" dirty="0" smtClean="0">
                <a:solidFill>
                  <a:schemeClr val="tx2"/>
                </a:solidFill>
              </a:rPr>
              <a:t>Ks</a:t>
            </a:r>
            <a:r>
              <a:rPr lang="pl-PL" b="1" dirty="0">
                <a:solidFill>
                  <a:schemeClr val="tx2"/>
                </a:solidFill>
              </a:rPr>
              <a:t>. Daniel Zarębski- religia </a:t>
            </a:r>
          </a:p>
          <a:p>
            <a:pPr lvl="0">
              <a:spcAft>
                <a:spcPts val="600"/>
              </a:spcAft>
            </a:pPr>
            <a:endParaRPr lang="pl-PL" b="1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768" y="679327"/>
            <a:ext cx="2263682" cy="257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6488245" y="3325984"/>
            <a:ext cx="2147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mgr Monika </a:t>
            </a:r>
            <a:r>
              <a:rPr lang="pl-PL" b="1" dirty="0" err="1">
                <a:solidFill>
                  <a:schemeClr val="tx2"/>
                </a:solidFill>
              </a:rPr>
              <a:t>Wasek</a:t>
            </a:r>
            <a:endParaRPr lang="pl-PL" b="1" dirty="0">
              <a:solidFill>
                <a:schemeClr val="tx2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9171479" y="3325984"/>
            <a:ext cx="2494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mgr Żaneta Kaczmarek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344" y="679327"/>
            <a:ext cx="1964222" cy="257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180" y="3791298"/>
            <a:ext cx="1723563" cy="2293488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561231" y="6181209"/>
            <a:ext cx="3965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mgr Weronika Majewska- j. angielski </a:t>
            </a:r>
          </a:p>
        </p:txBody>
      </p:sp>
    </p:spTree>
    <p:extLst>
      <p:ext uri="{BB962C8B-B14F-4D97-AF65-F5344CB8AC3E}">
        <p14:creationId xmlns:p14="http://schemas.microsoft.com/office/powerpoint/2010/main" val="2928244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6">
            <a:extLst>
              <a:ext uri="{FF2B5EF4-FFF2-40B4-BE49-F238E27FC236}">
                <a16:creationId xmlns:a16="http://schemas.microsoft.com/office/drawing/2014/main" id="{C98F4480-8749-4E48-82BB-3A0F2F311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5249F694-12BA-47C4-9FF3-570372F3B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21365"/>
            <a:ext cx="10178322" cy="10738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sz="3600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Pracownicy obsługi </a:t>
            </a:r>
            <a:endParaRPr lang="pl-PL" sz="36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9" name="Zawartość — symbol zastępczy 8" descr="Schemat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70970631"/>
              </p:ext>
            </p:extLst>
          </p:nvPr>
        </p:nvGraphicFramePr>
        <p:xfrm>
          <a:off x="3385123" y="8240800"/>
          <a:ext cx="2019650" cy="923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2041680" y="2959166"/>
            <a:ext cx="46981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pl-PL" sz="2000" b="1" dirty="0" smtClean="0">
                <a:solidFill>
                  <a:schemeClr val="tx2"/>
                </a:solidFill>
              </a:rPr>
              <a:t>Bożena Radajewska- kucharka </a:t>
            </a:r>
          </a:p>
          <a:p>
            <a:pPr lvl="0">
              <a:spcAft>
                <a:spcPts val="600"/>
              </a:spcAft>
            </a:pPr>
            <a:endParaRPr lang="pl-PL" b="1" dirty="0" smtClean="0">
              <a:solidFill>
                <a:schemeClr val="tx2"/>
              </a:solidFill>
            </a:endParaRPr>
          </a:p>
          <a:p>
            <a:pPr lvl="0">
              <a:spcAft>
                <a:spcPts val="600"/>
              </a:spcAft>
            </a:pP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835696" y="5912408"/>
            <a:ext cx="3031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pl-PL" b="1" dirty="0" smtClean="0">
                <a:solidFill>
                  <a:schemeClr val="tx2"/>
                </a:solidFill>
              </a:rPr>
              <a:t>Weronika Radajewska pomoc </a:t>
            </a:r>
            <a:r>
              <a:rPr lang="pl-PL" b="1" dirty="0">
                <a:solidFill>
                  <a:schemeClr val="tx2"/>
                </a:solidFill>
              </a:rPr>
              <a:t>nauczyciela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880022" y="5912407"/>
            <a:ext cx="364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l-PL" b="1" dirty="0" smtClean="0">
                <a:solidFill>
                  <a:schemeClr val="tx2"/>
                </a:solidFill>
              </a:rPr>
              <a:t>Beata Walczak- </a:t>
            </a:r>
          </a:p>
          <a:p>
            <a:pPr lvl="0" algn="ctr"/>
            <a:r>
              <a:rPr lang="pl-PL" b="1" dirty="0" smtClean="0">
                <a:solidFill>
                  <a:schemeClr val="tx2"/>
                </a:solidFill>
              </a:rPr>
              <a:t>pomoc </a:t>
            </a:r>
            <a:r>
              <a:rPr lang="pl-PL" b="1" dirty="0">
                <a:solidFill>
                  <a:schemeClr val="tx2"/>
                </a:solidFill>
              </a:rPr>
              <a:t>nauczyciela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214" y="3596501"/>
            <a:ext cx="2181607" cy="2324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67" y="3587506"/>
            <a:ext cx="1684368" cy="2324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05" y="553824"/>
            <a:ext cx="1479374" cy="2523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6942412" y="3026646"/>
            <a:ext cx="3597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Dorota </a:t>
            </a:r>
            <a:r>
              <a:rPr lang="pl-PL" b="1" dirty="0" err="1">
                <a:solidFill>
                  <a:schemeClr val="tx2"/>
                </a:solidFill>
              </a:rPr>
              <a:t>Berezicka</a:t>
            </a:r>
            <a:r>
              <a:rPr lang="pl-PL" b="1" dirty="0">
                <a:solidFill>
                  <a:schemeClr val="tx2"/>
                </a:solidFill>
              </a:rPr>
              <a:t> pomoc kucharki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72" y="3744685"/>
            <a:ext cx="1813986" cy="231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Prostokąt 10"/>
          <p:cNvSpPr/>
          <p:nvPr/>
        </p:nvSpPr>
        <p:spPr>
          <a:xfrm>
            <a:off x="1315648" y="6062521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pl-PL" b="1" dirty="0">
                <a:solidFill>
                  <a:schemeClr val="tx2"/>
                </a:solidFill>
              </a:rPr>
              <a:t>Maria Baranek- sprzątaczka 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58" y="838763"/>
            <a:ext cx="1458676" cy="2238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613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65233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Przedszkole </a:t>
            </a:r>
            <a:endParaRPr lang="pl-PL" dirty="0"/>
          </a:p>
        </p:txBody>
      </p:sp>
      <p:pic>
        <p:nvPicPr>
          <p:cNvPr id="4102" name="Picture 6" descr="https://www.przedszkole-calineczka.com/wp-content/uploads/2013/07/DSC_0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87" y="1034716"/>
            <a:ext cx="3724943" cy="248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325" y="3642117"/>
            <a:ext cx="3724943" cy="24808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9" y="1034716"/>
            <a:ext cx="3458646" cy="248087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8" y="3642116"/>
            <a:ext cx="3394265" cy="248087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92" y="1016226"/>
            <a:ext cx="3596180" cy="249936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92" y="3642116"/>
            <a:ext cx="3575957" cy="248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97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47105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 smtClean="0"/>
              <a:t>PRZEDSZKOLE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2" y="853440"/>
            <a:ext cx="3357516" cy="25181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31" y="834736"/>
            <a:ext cx="3752574" cy="251786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62" y="834736"/>
            <a:ext cx="3833316" cy="255554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9" y="3526971"/>
            <a:ext cx="3466603" cy="249936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31" y="3545461"/>
            <a:ext cx="3752574" cy="248087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42" y="3545461"/>
            <a:ext cx="3754236" cy="25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12489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Oddział przedszkolny 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78" y="2175296"/>
            <a:ext cx="4667295" cy="311403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632" y="1708485"/>
            <a:ext cx="5582652" cy="418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68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67146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/>
              <a:t>Kuchnia i łazienka  </a:t>
            </a:r>
            <a:endParaRPr lang="pl-PL" sz="36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06" y="2011679"/>
            <a:ext cx="4800600" cy="3200400"/>
          </a:xfrm>
        </p:spPr>
      </p:pic>
      <p:pic>
        <p:nvPicPr>
          <p:cNvPr id="6" name="Picture 12" descr="https://www.przedszkole-calineczka.com/wp-content/uploads/2013/07/DSC_09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078" y="923443"/>
            <a:ext cx="4262152" cy="283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77" y="4005944"/>
            <a:ext cx="4278084" cy="28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024223"/>
      </p:ext>
    </p:extLst>
  </p:cSld>
  <p:clrMapOvr>
    <a:masterClrMapping/>
  </p:clrMapOvr>
</p:sld>
</file>

<file path=ppt/theme/theme1.xml><?xml version="1.0" encoding="utf-8"?>
<a:theme xmlns:a="http://schemas.openxmlformats.org/drawingml/2006/main" name="Znaczek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3B9E78-595F-41AA-B8FF-1657B24A64F3}">
  <ds:schemaRefs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16c05727-aa75-4e4a-9b5f-8a80a1165891"/>
    <ds:schemaRef ds:uri="71af3243-3dd4-4a8d-8c0d-dd76da1f02a5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znaczka opieki nad dziećmi</Template>
  <TotalTime>0</TotalTime>
  <Words>915</Words>
  <Application>Microsoft Office PowerPoint</Application>
  <PresentationFormat>Panoramiczny</PresentationFormat>
  <Paragraphs>120</Paragraphs>
  <Slides>22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Arial</vt:lpstr>
      <vt:lpstr>Calibri</vt:lpstr>
      <vt:lpstr>Gill Sans MT</vt:lpstr>
      <vt:lpstr>Impact</vt:lpstr>
      <vt:lpstr>Times New Roman</vt:lpstr>
      <vt:lpstr>Znaczek</vt:lpstr>
      <vt:lpstr>WSZYSTKO, CO RODZIC WIEDZIEĆ POWINIEN </vt:lpstr>
      <vt:lpstr>Grupy i ich opiekunowie </vt:lpstr>
      <vt:lpstr>Grupy i ich opiekunowie </vt:lpstr>
      <vt:lpstr>Grupy i ich opiekunowie </vt:lpstr>
      <vt:lpstr>Pracownicy obsługi </vt:lpstr>
      <vt:lpstr>Przedszkole </vt:lpstr>
      <vt:lpstr>PRZEDSZKOLE</vt:lpstr>
      <vt:lpstr>Oddział przedszkolny </vt:lpstr>
      <vt:lpstr>Kuchnia i łazienka  </vt:lpstr>
      <vt:lpstr>ZNACZEK PRZEDSZKOLAKA</vt:lpstr>
      <vt:lpstr>ZNACZKI GRUPY MOTYLI (3-4latki)</vt:lpstr>
      <vt:lpstr>ZNACZKI GRUPY RYBKI (4-5LATKI)</vt:lpstr>
      <vt:lpstr>ZNACZKI GRUPY RYBEK (5-6LATKI)</vt:lpstr>
      <vt:lpstr>Ramowy rozkład dnia  </vt:lpstr>
      <vt:lpstr>W CO NALEŻY WYPOSAŻYĆ PRZEDSZKOLAKA </vt:lpstr>
      <vt:lpstr>Obowiązki rodziców  </vt:lpstr>
      <vt:lpstr>STRONA INTERNETOWA PRZEDSZKOLA</vt:lpstr>
      <vt:lpstr>Opłata za przedszkole </vt:lpstr>
      <vt:lpstr>Prezentacja programu PowerPoint</vt:lpstr>
      <vt:lpstr>ubezpieczenie</vt:lpstr>
      <vt:lpstr>Kontakt </vt:lpstr>
      <vt:lpstr>Dziękujemy i do zobaczenia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2020-08-28T14:16:26Z</dcterms:created>
  <dcterms:modified xsi:type="dcterms:W3CDTF">2021-08-26T21:19:33Z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