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9" r:id="rId5"/>
    <p:sldId id="261" r:id="rId6"/>
    <p:sldId id="268" r:id="rId7"/>
    <p:sldId id="269" r:id="rId8"/>
    <p:sldId id="270" r:id="rId9"/>
    <p:sldId id="278" r:id="rId10"/>
    <p:sldId id="27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4" r:id="rId19"/>
    <p:sldId id="280" r:id="rId20"/>
    <p:sldId id="282" r:id="rId21"/>
    <p:sldId id="283" r:id="rId22"/>
    <p:sldId id="281" r:id="rId23"/>
    <p:sldId id="262" r:id="rId2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226" autoAdjust="0"/>
  </p:normalViewPr>
  <p:slideViewPr>
    <p:cSldViewPr snapToGrid="0">
      <p:cViewPr varScale="1">
        <p:scale>
          <a:sx n="67" d="100"/>
          <a:sy n="67" d="100"/>
        </p:scale>
        <p:origin x="1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3latki (Motyle) 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(przedszkole, mała sala)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D4D8E2A3-AF4E-497F-96B4-1975F1B61978}" type="presOf" srcId="{07DC5EEB-1654-4ECB-A96A-EED4BE9D4BB4}" destId="{E493E44D-DAC7-4937-8ADC-A722459F0E41}" srcOrd="0" destOrd="0" presId="urn:microsoft.com/office/officeart/2005/8/layout/vProcess5"/>
    <dgm:cxn modelId="{B68EAB6C-02F8-477A-81F6-E35A19F47FD6}" type="presOf" srcId="{07DC5EEB-1654-4ECB-A96A-EED4BE9D4BB4}" destId="{937785F8-BE54-43DC-ABCC-A4B1E63E16F1}" srcOrd="1" destOrd="0" presId="urn:microsoft.com/office/officeart/2005/8/layout/vProcess5"/>
    <dgm:cxn modelId="{5382F5CF-E4C0-49E6-BC25-3B95D911A991}" type="presOf" srcId="{1EC23686-56D6-4482-B4E3-3F9784E88994}" destId="{1A79147C-4050-4DF2-9C81-91C1877903C2}" srcOrd="0" destOrd="0" presId="urn:microsoft.com/office/officeart/2005/8/layout/vProcess5"/>
    <dgm:cxn modelId="{43A0D0AE-3BD7-41F8-9FAE-6BB4B6A2DE5E}" type="presOf" srcId="{666F1301-07F7-4F1E-88B9-30CCDFF34C22}" destId="{8D08937F-9B8D-49A5-AE75-83131E93D571}" srcOrd="1" destOrd="0" presId="urn:microsoft.com/office/officeart/2005/8/layout/vProcess5"/>
    <dgm:cxn modelId="{B68061EE-3106-4BED-98B3-9CC0B421414F}" type="presOf" srcId="{666F1301-07F7-4F1E-88B9-30CCDFF34C22}" destId="{26EFFF84-5385-4FCB-8179-850D258D41FA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215FCCBA-5573-4E7B-B01D-445D6D504030}" type="presOf" srcId="{1CCA38C8-B866-440C-8B7A-A6514DD31A53}" destId="{EAC5DF27-4E78-4D19-BBF3-5593AE185E5B}" srcOrd="0" destOrd="0" presId="urn:microsoft.com/office/officeart/2005/8/layout/vProcess5"/>
    <dgm:cxn modelId="{3949696C-A3B4-4249-8CA2-20CE132050F0}" type="presParOf" srcId="{1A79147C-4050-4DF2-9C81-91C1877903C2}" destId="{1136CDA9-2A79-4811-9512-712D509BF438}" srcOrd="0" destOrd="0" presId="urn:microsoft.com/office/officeart/2005/8/layout/vProcess5"/>
    <dgm:cxn modelId="{D4E0A6DD-5A2F-462D-B3DC-01A7BD7A98C5}" type="presParOf" srcId="{1A79147C-4050-4DF2-9C81-91C1877903C2}" destId="{26EFFF84-5385-4FCB-8179-850D258D41FA}" srcOrd="1" destOrd="0" presId="urn:microsoft.com/office/officeart/2005/8/layout/vProcess5"/>
    <dgm:cxn modelId="{E4B35B06-7567-4E18-A7B9-490B3DDA09F0}" type="presParOf" srcId="{1A79147C-4050-4DF2-9C81-91C1877903C2}" destId="{E493E44D-DAC7-4937-8ADC-A722459F0E41}" srcOrd="2" destOrd="0" presId="urn:microsoft.com/office/officeart/2005/8/layout/vProcess5"/>
    <dgm:cxn modelId="{347AF46E-3C4B-47B5-A28B-B53AED98E244}" type="presParOf" srcId="{1A79147C-4050-4DF2-9C81-91C1877903C2}" destId="{EAC5DF27-4E78-4D19-BBF3-5593AE185E5B}" srcOrd="3" destOrd="0" presId="urn:microsoft.com/office/officeart/2005/8/layout/vProcess5"/>
    <dgm:cxn modelId="{0BD6637D-AEE6-46D7-ADF4-8DD3ED7DC9F3}" type="presParOf" srcId="{1A79147C-4050-4DF2-9C81-91C1877903C2}" destId="{8D08937F-9B8D-49A5-AE75-83131E93D571}" srcOrd="4" destOrd="0" presId="urn:microsoft.com/office/officeart/2005/8/layout/vProcess5"/>
    <dgm:cxn modelId="{E01E21F0-46EA-4FBA-B166-805298F99310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4-5latki (Rybki)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(przedszkole, duża sala)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B969BFC-628F-4131-8597-523898FEBF19}" type="presOf" srcId="{07DC5EEB-1654-4ECB-A96A-EED4BE9D4BB4}" destId="{937785F8-BE54-43DC-ABCC-A4B1E63E16F1}" srcOrd="1" destOrd="0" presId="urn:microsoft.com/office/officeart/2005/8/layout/vProcess5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6D5699BA-EDB0-4F43-838D-F8D8DDFF77B3}" type="presOf" srcId="{666F1301-07F7-4F1E-88B9-30CCDFF34C22}" destId="{8D08937F-9B8D-49A5-AE75-83131E93D571}" srcOrd="1" destOrd="0" presId="urn:microsoft.com/office/officeart/2005/8/layout/vProcess5"/>
    <dgm:cxn modelId="{CA8AB74E-55CD-4B07-A3C6-5652DD75C49F}" type="presOf" srcId="{1CCA38C8-B866-440C-8B7A-A6514DD31A53}" destId="{EAC5DF27-4E78-4D19-BBF3-5593AE185E5B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36707BE8-8CDE-489E-BEF4-79A2E783938D}" type="presOf" srcId="{07DC5EEB-1654-4ECB-A96A-EED4BE9D4BB4}" destId="{E493E44D-DAC7-4937-8ADC-A722459F0E41}" srcOrd="0" destOrd="0" presId="urn:microsoft.com/office/officeart/2005/8/layout/vProcess5"/>
    <dgm:cxn modelId="{DDDB151D-73AC-400F-9438-1CD23828FEAC}" type="presOf" srcId="{666F1301-07F7-4F1E-88B9-30CCDFF34C22}" destId="{26EFFF84-5385-4FCB-8179-850D258D41FA}" srcOrd="0" destOrd="0" presId="urn:microsoft.com/office/officeart/2005/8/layout/vProcess5"/>
    <dgm:cxn modelId="{5A2A73F4-365F-4929-89BB-9308D5CAF4D9}" type="presOf" srcId="{1EC23686-56D6-4482-B4E3-3F9784E88994}" destId="{1A79147C-4050-4DF2-9C81-91C1877903C2}" srcOrd="0" destOrd="0" presId="urn:microsoft.com/office/officeart/2005/8/layout/vProcess5"/>
    <dgm:cxn modelId="{2AC92132-1A56-4918-8C26-9A7E04777E6D}" type="presParOf" srcId="{1A79147C-4050-4DF2-9C81-91C1877903C2}" destId="{1136CDA9-2A79-4811-9512-712D509BF438}" srcOrd="0" destOrd="0" presId="urn:microsoft.com/office/officeart/2005/8/layout/vProcess5"/>
    <dgm:cxn modelId="{20D34EDB-8FB3-41F0-AD1B-57B6E2CF088C}" type="presParOf" srcId="{1A79147C-4050-4DF2-9C81-91C1877903C2}" destId="{26EFFF84-5385-4FCB-8179-850D258D41FA}" srcOrd="1" destOrd="0" presId="urn:microsoft.com/office/officeart/2005/8/layout/vProcess5"/>
    <dgm:cxn modelId="{6D22251E-A01B-453B-964E-307A47273D7D}" type="presParOf" srcId="{1A79147C-4050-4DF2-9C81-91C1877903C2}" destId="{E493E44D-DAC7-4937-8ADC-A722459F0E41}" srcOrd="2" destOrd="0" presId="urn:microsoft.com/office/officeart/2005/8/layout/vProcess5"/>
    <dgm:cxn modelId="{D5171460-35C7-4871-997F-3938300403E4}" type="presParOf" srcId="{1A79147C-4050-4DF2-9C81-91C1877903C2}" destId="{EAC5DF27-4E78-4D19-BBF3-5593AE185E5B}" srcOrd="3" destOrd="0" presId="urn:microsoft.com/office/officeart/2005/8/layout/vProcess5"/>
    <dgm:cxn modelId="{D926AAC0-FA92-435C-8ADD-4EF397DB4F71}" type="presParOf" srcId="{1A79147C-4050-4DF2-9C81-91C1877903C2}" destId="{8D08937F-9B8D-49A5-AE75-83131E93D571}" srcOrd="4" destOrd="0" presId="urn:microsoft.com/office/officeart/2005/8/layout/vProcess5"/>
    <dgm:cxn modelId="{2CBA331B-4397-46B4-ABFA-DCE9A33FB57A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5-6latki (Żabki)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(oddział przy szkole)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8785EF9-C749-45D7-B316-4C80B9B78D34}" type="presOf" srcId="{1EC23686-56D6-4482-B4E3-3F9784E88994}" destId="{1A79147C-4050-4DF2-9C81-91C1877903C2}" srcOrd="0" destOrd="0" presId="urn:microsoft.com/office/officeart/2005/8/layout/vProcess5"/>
    <dgm:cxn modelId="{23A9AD87-608D-4477-B274-0D48314B15FC}" type="presOf" srcId="{1CCA38C8-B866-440C-8B7A-A6514DD31A53}" destId="{EAC5DF27-4E78-4D19-BBF3-5593AE185E5B}" srcOrd="0" destOrd="0" presId="urn:microsoft.com/office/officeart/2005/8/layout/vProcess5"/>
    <dgm:cxn modelId="{062B5646-6FA5-4BB8-AAC7-0EF9A8E87610}" type="presOf" srcId="{666F1301-07F7-4F1E-88B9-30CCDFF34C22}" destId="{26EFFF84-5385-4FCB-8179-850D258D41FA}" srcOrd="0" destOrd="0" presId="urn:microsoft.com/office/officeart/2005/8/layout/vProcess5"/>
    <dgm:cxn modelId="{74BF6DC2-8F52-4A3C-9B93-7C4E876351AC}" type="presOf" srcId="{07DC5EEB-1654-4ECB-A96A-EED4BE9D4BB4}" destId="{937785F8-BE54-43DC-ABCC-A4B1E63E16F1}" srcOrd="1" destOrd="0" presId="urn:microsoft.com/office/officeart/2005/8/layout/vProcess5"/>
    <dgm:cxn modelId="{60DB945C-1DBA-4FC8-8468-48C4FB1C9FA2}" type="presOf" srcId="{666F1301-07F7-4F1E-88B9-30CCDFF34C22}" destId="{8D08937F-9B8D-49A5-AE75-83131E93D571}" srcOrd="1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4081A8C7-3B8E-4F4E-8C07-ED009561FFE6}" type="presOf" srcId="{07DC5EEB-1654-4ECB-A96A-EED4BE9D4BB4}" destId="{E493E44D-DAC7-4937-8ADC-A722459F0E41}" srcOrd="0" destOrd="0" presId="urn:microsoft.com/office/officeart/2005/8/layout/vProcess5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EF97A91B-E7DD-4F07-83B9-DC2A8488388E}" type="presParOf" srcId="{1A79147C-4050-4DF2-9C81-91C1877903C2}" destId="{1136CDA9-2A79-4811-9512-712D509BF438}" srcOrd="0" destOrd="0" presId="urn:microsoft.com/office/officeart/2005/8/layout/vProcess5"/>
    <dgm:cxn modelId="{CB9DC858-F848-4456-968F-50476D5AA6D8}" type="presParOf" srcId="{1A79147C-4050-4DF2-9C81-91C1877903C2}" destId="{26EFFF84-5385-4FCB-8179-850D258D41FA}" srcOrd="1" destOrd="0" presId="urn:microsoft.com/office/officeart/2005/8/layout/vProcess5"/>
    <dgm:cxn modelId="{D18F7E56-9C9D-4947-A9D2-875EFAF6993B}" type="presParOf" srcId="{1A79147C-4050-4DF2-9C81-91C1877903C2}" destId="{E493E44D-DAC7-4937-8ADC-A722459F0E41}" srcOrd="2" destOrd="0" presId="urn:microsoft.com/office/officeart/2005/8/layout/vProcess5"/>
    <dgm:cxn modelId="{6EB449F2-E2FE-47C3-BFD2-E06C6930978E}" type="presParOf" srcId="{1A79147C-4050-4DF2-9C81-91C1877903C2}" destId="{EAC5DF27-4E78-4D19-BBF3-5593AE185E5B}" srcOrd="3" destOrd="0" presId="urn:microsoft.com/office/officeart/2005/8/layout/vProcess5"/>
    <dgm:cxn modelId="{A2F4AEC9-8451-46B8-852F-C20161D50541}" type="presParOf" srcId="{1A79147C-4050-4DF2-9C81-91C1877903C2}" destId="{8D08937F-9B8D-49A5-AE75-83131E93D571}" srcOrd="4" destOrd="0" presId="urn:microsoft.com/office/officeart/2005/8/layout/vProcess5"/>
    <dgm:cxn modelId="{03EE4A07-5865-44BD-AD2C-1F8431576898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1D27E1BC-F12F-4298-94B6-F5C9BBC183AB}" type="pres">
      <dgm:prSet presAssocID="{1EC23686-56D6-4482-B4E3-3F9784E88994}" presName="OneNode_1" presStyleLbl="node1" presStyleIdx="0" presStyleCnt="1" custLinFactNeighborX="-1564" custLinFactNeighborY="-282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496BEC-7D4E-41F2-B6B2-38A84003D33E}" srcId="{1EC23686-56D6-4482-B4E3-3F9784E88994}" destId="{07DC5EEB-1654-4ECB-A96A-EED4BE9D4BB4}" srcOrd="0" destOrd="0" parTransId="{0B98E39A-7037-46A6-8799-DDA1D4C4A2D3}" sibTransId="{42EB8256-925E-4B15-B238-A97EE64E9CC8}"/>
    <dgm:cxn modelId="{055238D2-F009-4896-882A-C3F74ACBC70E}" type="presOf" srcId="{1EC23686-56D6-4482-B4E3-3F9784E88994}" destId="{1A79147C-4050-4DF2-9C81-91C1877903C2}" srcOrd="0" destOrd="0" presId="urn:microsoft.com/office/officeart/2005/8/layout/vProcess5"/>
    <dgm:cxn modelId="{3461DF64-CAC5-4D48-AF8D-BBD4388B0D24}" type="presOf" srcId="{07DC5EEB-1654-4ECB-A96A-EED4BE9D4BB4}" destId="{1D27E1BC-F12F-4298-94B6-F5C9BBC183AB}" srcOrd="0" destOrd="0" presId="urn:microsoft.com/office/officeart/2005/8/layout/vProcess5"/>
    <dgm:cxn modelId="{0A0A6CC5-5173-47BC-AC6A-C174BC2A800A}" type="presParOf" srcId="{1A79147C-4050-4DF2-9C81-91C1877903C2}" destId="{1136CDA9-2A79-4811-9512-712D509BF438}" srcOrd="0" destOrd="0" presId="urn:microsoft.com/office/officeart/2005/8/layout/vProcess5"/>
    <dgm:cxn modelId="{738C8D3A-EDE9-4036-8715-F155F7A6911A}" type="presParOf" srcId="{1A79147C-4050-4DF2-9C81-91C1877903C2}" destId="{1D27E1BC-F12F-4298-94B6-F5C9BBC183A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3latki (Motyle)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(przedszkole, mała sala)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4-5latki (Rybki)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(przedszkole, duża sala)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5-6latki (Żabki)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(oddział przy szkole)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7E1BC-F12F-4298-94B6-F5C9BBC183AB}">
      <dsp:nvSpPr>
        <dsp:cNvPr id="0" name=""/>
        <dsp:cNvSpPr/>
      </dsp:nvSpPr>
      <dsp:spPr>
        <a:xfrm>
          <a:off x="0" y="100268"/>
          <a:ext cx="2019650" cy="4615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13519" y="113787"/>
        <a:ext cx="1992612" cy="434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="" xmlns:a16="http://schemas.microsoft.com/office/drawing/2014/main" id="{91619D78-5C24-4440-B7EC-9690DBD223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226EF9D2-0B56-475D-98B5-0CE6B369C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08B7-ACBB-43FC-B0A6-C53354DAC278}" type="datetime1">
              <a:rPr lang="pl-PL" smtClean="0"/>
              <a:t>2020-09-04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D7E309FC-3403-4994-8B51-01B7FBAF6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0D50C22-FF76-41A9-9DCE-6D1BDE603D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E2FB-E0AB-4E38-ADD8-0C5D95478E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12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1DA41-1CE0-4D6C-8805-DF47B4C80232}" type="datetime1">
              <a:rPr lang="pl-PL" noProof="0" smtClean="0"/>
              <a:pPr/>
              <a:t>2020-09-04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B7CFF-14FA-4C1A-B2E4-5C73B1B1D5EE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604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46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02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199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83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53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75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73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6" title="okrąg pofałdowany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B332BB8-6AD2-47EA-8E45-F8F0957B027A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3" name="Prostokąt 12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A5D44-88A2-496C-B411-0A17B58BFA6E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85397D-4062-4ACC-AC70-A801AFEC1230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67ACCB-2BE8-43EB-8AB3-EDBD606879C7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5F56801-9A41-4CA6-864F-97C2B47B9EE1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7" name="Grupa 6" title="kształt lewej muszli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Dowolny kształt 6" title="kształt lewej muszli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Dowolny kształt 11" title="lewa dołączona muszl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7C6AA-756D-4EDE-AA79-ADD773303BA4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3E216-29D9-4726-9377-EB2E72B5AA43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86B9B9-A304-48D6-968F-732D0F9B6CC7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499956-ACEA-4857-B089-66CDF0DEFBE0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C821445D-180B-4BBE-8FDD-BFAC36FB1AFB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Prostokąt 7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11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400CCE9F-4E29-41FA-8A7A-BDACA9EE7075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6E42A9F-48E0-4B0B-A198-1CF6D40AEB5D}" type="datetime1">
              <a:rPr lang="pl-PL" noProof="0" smtClean="0"/>
              <a:t>2020-09-04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Dowolny kształt 6" title="Lewa krawędź muszli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prawa krawędź obramowani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rzedszkole-calineczka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calineczka2020zostanwdomu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pl-PL" sz="7800" dirty="0" smtClean="0"/>
              <a:t>WSZYSTKO, CO RODZIC WIEDZIEĆ POWINIEN </a:t>
            </a:r>
            <a:endParaRPr lang="pl-PL" sz="7800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643157" y="5611476"/>
            <a:ext cx="5877385" cy="802992"/>
          </a:xfrm>
        </p:spPr>
        <p:txBody>
          <a:bodyPr rtlCol="0">
            <a:normAutofit/>
          </a:bodyPr>
          <a:lstStyle/>
          <a:p>
            <a:pPr rtl="0"/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Pomysły dotyczące opieki nad dzieckiem </a:t>
            </a:r>
          </a:p>
        </p:txBody>
      </p:sp>
      <p:sp>
        <p:nvSpPr>
          <p:cNvPr id="40" name="Dowolny kształt 22">
            <a:extLst>
              <a:ext uri="{FF2B5EF4-FFF2-40B4-BE49-F238E27FC236}">
                <a16:creationId xmlns=""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98" y="1220021"/>
            <a:ext cx="48482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0" y="538366"/>
            <a:ext cx="4199021" cy="6319634"/>
          </a:xfr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251678" y="129722"/>
            <a:ext cx="10178322" cy="5079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ZNACZKI GRUPY RYBKI (4-5LATKI)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81942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153785"/>
            <a:ext cx="10178322" cy="183099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ZNACZKI GRUPY RYBEK (5-6LATKI)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646" y="517358"/>
            <a:ext cx="4432737" cy="63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9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93627"/>
            <a:ext cx="10178322" cy="5560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Ramowy rozkład dnia</a:t>
            </a:r>
            <a:r>
              <a:rPr lang="pl-PL" sz="36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805" y="649705"/>
            <a:ext cx="8863152" cy="5776331"/>
          </a:xfrm>
          <a:prstGeom prst="rect">
            <a:avLst/>
          </a:prstGeom>
        </p:spPr>
      </p:pic>
      <p:pic>
        <p:nvPicPr>
          <p:cNvPr id="1026" name="Picture 2" descr="RAMOWY ROZKŁAD DNIA - PRZEDSZKOLE MIEJSKIE NR 63 IM. JANUSZA KORCZAKA Z  ODDZIAŁAMI INTEGRACYJNYMI W BYTOM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62" y="2880136"/>
            <a:ext cx="1852087" cy="9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głoszenia – SÓW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70" y="1566399"/>
            <a:ext cx="1455340" cy="11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nas – Miejskie Przedszkole nr 5 w Płoc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50" y="3997441"/>
            <a:ext cx="1692309" cy="11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Żywien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50" y="70151"/>
            <a:ext cx="1480511" cy="14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razy: Przedszkole | Darmowe wektory, zdjęcia stockowe i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927" y="5231825"/>
            <a:ext cx="1534026" cy="15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61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4404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 CO NALEŻY WYPOSAŻYĆ PRZEDSZKOLAKA </a:t>
            </a:r>
            <a:endParaRPr lang="pl-PL" sz="36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082844"/>
            <a:ext cx="10178322" cy="5775156"/>
          </a:xfrm>
        </p:spPr>
        <p:txBody>
          <a:bodyPr>
            <a:normAutofit/>
          </a:bodyPr>
          <a:lstStyle/>
          <a:p>
            <a:r>
              <a:rPr lang="pl-PL" sz="2300" dirty="0" smtClean="0"/>
              <a:t>Podpisane papcie, </a:t>
            </a:r>
          </a:p>
          <a:p>
            <a:r>
              <a:rPr lang="pl-PL" sz="2300" dirty="0" smtClean="0"/>
              <a:t>Podpisany woreczek z rzeczami na przebranie </a:t>
            </a:r>
          </a:p>
          <a:p>
            <a:r>
              <a:rPr lang="pl-PL" sz="2300" dirty="0" smtClean="0"/>
              <a:t>Podpisane kredki BAMBINO,</a:t>
            </a:r>
          </a:p>
          <a:p>
            <a:r>
              <a:rPr lang="pl-PL" sz="2300" dirty="0" smtClean="0"/>
              <a:t>Podpisaną teczkę na prace plastyczne,</a:t>
            </a:r>
          </a:p>
          <a:p>
            <a:r>
              <a:rPr lang="pl-PL" sz="2300" dirty="0" smtClean="0"/>
              <a:t>Pudełko chusteczek, </a:t>
            </a:r>
          </a:p>
          <a:p>
            <a:r>
              <a:rPr lang="pl-PL" sz="2300" dirty="0" smtClean="0"/>
              <a:t>Podpisane książki cz. I (dzieci będą korzystały z książek od15 września do tego czasu prosimy o ich zakup) Książki do religii zostaną zamówione przez ks. Daniela,</a:t>
            </a:r>
          </a:p>
          <a:p>
            <a:r>
              <a:rPr lang="pl-PL" sz="2300" dirty="0" smtClean="0"/>
              <a:t>Dzieci nie będą myły zębów i przebierać się w strój gimnastyczny,</a:t>
            </a:r>
          </a:p>
          <a:p>
            <a:pPr marL="0" indent="0">
              <a:buNone/>
            </a:pPr>
            <a:r>
              <a:rPr lang="pl-PL" sz="2300" dirty="0" smtClean="0">
                <a:solidFill>
                  <a:srgbClr val="FF0000"/>
                </a:solidFill>
              </a:rPr>
              <a:t>DODATKOWO  GRUPA 5-6 LATKÓW W ODDZIALE PRZY SZKOLE PRZYNOSI:</a:t>
            </a:r>
          </a:p>
          <a:p>
            <a:r>
              <a:rPr lang="pl-PL" sz="2300" dirty="0" smtClean="0">
                <a:solidFill>
                  <a:srgbClr val="FF0000"/>
                </a:solidFill>
              </a:rPr>
              <a:t>Codziennie śniadanie i plastikowy kubek na herbatę</a:t>
            </a:r>
          </a:p>
          <a:p>
            <a:endParaRPr lang="pl-PL" dirty="0"/>
          </a:p>
        </p:txBody>
      </p:sp>
      <p:pic>
        <p:nvPicPr>
          <p:cNvPr id="2054" name="Picture 6" descr="Przedszkolak Grafika Wektorowa, Clipartów I Ilustracji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9" y="926432"/>
            <a:ext cx="3008731" cy="22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6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245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Obowiązki rodziców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106905"/>
            <a:ext cx="10178322" cy="536608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Pozostawić dziecko w szatni pod opieką pomocy nauczyciela w miarę możliwości nie wchodzić do przedszkola. </a:t>
            </a:r>
          </a:p>
          <a:p>
            <a:r>
              <a:rPr lang="pl-PL" sz="2400" dirty="0" smtClean="0"/>
              <a:t>Zapoznać się z procedurami i dokumentacją na stronie internetowej przedszkola oraz bieżące śledzenie informacji zamieszczanych na stronie </a:t>
            </a:r>
            <a:r>
              <a:rPr lang="pl-PL" sz="2400" dirty="0" smtClean="0">
                <a:hlinkClick r:id="rId2"/>
              </a:rPr>
              <a:t>http</a:t>
            </a:r>
            <a:r>
              <a:rPr lang="pl-PL" sz="2400" dirty="0">
                <a:hlinkClick r:id="rId2"/>
              </a:rPr>
              <a:t>://www.przedszkole-calineczka.com</a:t>
            </a:r>
            <a:r>
              <a:rPr lang="pl-PL" sz="2400" dirty="0" smtClean="0">
                <a:hlinkClick r:id="rId2"/>
              </a:rPr>
              <a:t>/</a:t>
            </a:r>
            <a:r>
              <a:rPr lang="pl-PL" sz="2400" dirty="0" smtClean="0"/>
              <a:t>,</a:t>
            </a:r>
          </a:p>
          <a:p>
            <a:r>
              <a:rPr lang="pl-PL" sz="2400" dirty="0" smtClean="0"/>
              <a:t>Podpisać otrzymany pakiet zaświadczeń i </a:t>
            </a:r>
            <a:r>
              <a:rPr lang="pl-PL" sz="2400" smtClean="0"/>
              <a:t>upoważnień (otrzymacie </a:t>
            </a:r>
            <a:r>
              <a:rPr lang="pl-PL" sz="2400" dirty="0" smtClean="0"/>
              <a:t>Państwo z dniem 1 września 2020r.)</a:t>
            </a:r>
            <a:endParaRPr lang="pl-PL" sz="2400" dirty="0"/>
          </a:p>
        </p:txBody>
      </p:sp>
      <p:pic>
        <p:nvPicPr>
          <p:cNvPr id="3074" name="Picture 2" descr="Rodzina Rodzice I Dzieci - Stockowe grafiki wektorowe i więcej obrazów  Białe tło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6097" y="4215283"/>
            <a:ext cx="2257706" cy="22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5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940322" cy="1492132"/>
          </a:xfrm>
        </p:spPr>
        <p:txBody>
          <a:bodyPr/>
          <a:lstStyle/>
          <a:p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STRONA INTERNETOWA PRZEDSZKOLA</a:t>
            </a:r>
            <a:endParaRPr lang="pl-PL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Na stronie internetowej przedszkola na bieżąco udostępniane są wszystkie najważniejsze informacje. W związku z tym, że w miarę możliwości ograniczyć należy wizyty rodziców w przedszkolu. Na stronie internetowej w zakładce DLA RODZICA pojawiać się będzie m.in:</a:t>
            </a:r>
          </a:p>
          <a:p>
            <a:r>
              <a:rPr lang="pl-PL" sz="2400" dirty="0" smtClean="0"/>
              <a:t> JADŁOSPIS,</a:t>
            </a:r>
          </a:p>
          <a:p>
            <a:r>
              <a:rPr lang="pl-PL" sz="2400" dirty="0" smtClean="0"/>
              <a:t>WIERSZE I PIOSENKI NA DANY MIESIĄC,</a:t>
            </a:r>
          </a:p>
          <a:p>
            <a:r>
              <a:rPr lang="pl-PL" sz="2400" dirty="0" smtClean="0"/>
              <a:t>GALERIA PRAC DZIECI- co tydzień będą wystawianie prace plastyczne przedszkolaków.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9403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9671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Opłata za </a:t>
            </a:r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przedszkole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179095"/>
            <a:ext cx="10178322" cy="4700497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 smtClean="0"/>
              <a:t>Każdy </a:t>
            </a:r>
            <a:r>
              <a:rPr lang="pl-PL" sz="2400" dirty="0"/>
              <a:t>rodzic otrzyma ”Książeczkę opłat</a:t>
            </a:r>
            <a:r>
              <a:rPr lang="pl-PL" sz="2400" dirty="0" smtClean="0"/>
              <a:t>” za przedszkole, </a:t>
            </a:r>
            <a:r>
              <a:rPr lang="pl-PL" sz="2400" dirty="0"/>
              <a:t>a podawane w niej sumy należy regulować do </a:t>
            </a:r>
            <a:r>
              <a:rPr lang="pl-PL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10 dnia </a:t>
            </a:r>
            <a:r>
              <a:rPr lang="pl-PL" sz="2400" dirty="0"/>
              <a:t>każdego miesiąca.</a:t>
            </a:r>
          </a:p>
          <a:p>
            <a:r>
              <a:rPr lang="pl-PL" sz="2400" dirty="0"/>
              <a:t>Opłata składa się z:</a:t>
            </a:r>
          </a:p>
          <a:p>
            <a:pPr marL="0" indent="0">
              <a:buNone/>
            </a:pPr>
            <a:r>
              <a:rPr lang="pl-PL" sz="2400" dirty="0"/>
              <a:t>- opłaty za żywienie dziecka w wysokości 4 zł za każdy dzień ( tzw. „ dzienna stawka żywieniowa”) i jest to opłata za  śniadanie, przekąskę oraz obiad,</a:t>
            </a:r>
          </a:p>
          <a:p>
            <a:pPr marL="0" indent="0">
              <a:buNone/>
            </a:pPr>
            <a:r>
              <a:rPr lang="pl-PL" sz="2400" dirty="0"/>
              <a:t>- opłaty stałej w wysokości 1 zł za każdą godzinę pobytu dziecka w przedszkolu powyżej darmowych 5 godzin</a:t>
            </a:r>
          </a:p>
          <a:p>
            <a:r>
              <a:rPr lang="pl-PL" sz="2400" dirty="0"/>
              <a:t>Numer</a:t>
            </a:r>
            <a:r>
              <a:rPr lang="pl-PL" sz="2400" u="sng" dirty="0"/>
              <a:t> </a:t>
            </a:r>
            <a:r>
              <a:rPr lang="pl-PL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konta przedszkola </a:t>
            </a:r>
            <a:r>
              <a:rPr lang="pl-PL" sz="2400" u="sng" dirty="0"/>
              <a:t>, </a:t>
            </a:r>
            <a:r>
              <a:rPr lang="pl-PL" sz="2400" dirty="0"/>
              <a:t>na które należy przelać opłatę, widnieje na „Książeczce opłat</a:t>
            </a:r>
            <a:r>
              <a:rPr lang="pl-PL" sz="2400" dirty="0" smtClean="0"/>
              <a:t>”</a:t>
            </a:r>
          </a:p>
          <a:p>
            <a:pPr marL="0" indent="0" algn="just">
              <a:buNone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Ulgi w opłatach: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Karta Dużej Rodziny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GOPS – kryterium dochodowe 792,00 (nr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62 592 59 85)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dirty="0"/>
          </a:p>
        </p:txBody>
      </p:sp>
      <p:pic>
        <p:nvPicPr>
          <p:cNvPr id="1028" name="Picture 4" descr="Ogólnopolska Karta Dużej Rodz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08" y="4491989"/>
            <a:ext cx="2890892" cy="1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8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- </a:t>
            </a:r>
            <a:r>
              <a:rPr lang="pl-PL" sz="3200" dirty="0"/>
              <a:t>prosimy o zgłaszanie się u dyrekcji kandydatów do Rady Rodziców przedszkola.</a:t>
            </a:r>
          </a:p>
          <a:p>
            <a:pPr marL="0" indent="0">
              <a:buNone/>
            </a:pPr>
            <a:r>
              <a:rPr lang="pl-PL" sz="3200" dirty="0"/>
              <a:t>-składka pieniężna na Radę Rodziców, przeznaczona na upominki dla dzieci, wynosi </a:t>
            </a:r>
            <a:r>
              <a:rPr lang="pl-PL" sz="3200" dirty="0" smtClean="0"/>
              <a:t>100 zł na rok. Prosimy </a:t>
            </a:r>
            <a:r>
              <a:rPr lang="pl-PL" sz="3200" dirty="0"/>
              <a:t>o wpłaty na </a:t>
            </a:r>
            <a:r>
              <a:rPr lang="pl-PL" sz="3200" u="sng" dirty="0"/>
              <a:t>konto </a:t>
            </a:r>
            <a:r>
              <a:rPr lang="pl-PL" sz="3200" u="sng" dirty="0" smtClean="0"/>
              <a:t>przedszkola:</a:t>
            </a:r>
          </a:p>
          <a:p>
            <a:pPr marL="0" indent="0" algn="ctr">
              <a:buNone/>
            </a:pPr>
            <a:r>
              <a:rPr lang="pl-PL" sz="3200" b="1" dirty="0"/>
              <a:t>89 1050 1201 1000 0090 7792 1725</a:t>
            </a:r>
            <a:endParaRPr lang="pl-PL" sz="3200" dirty="0"/>
          </a:p>
          <a:p>
            <a:pPr marL="0" indent="0" algn="ctr">
              <a:buNone/>
            </a:pPr>
            <a:r>
              <a:rPr lang="pl-PL" sz="3200" u="sng" dirty="0" smtClean="0"/>
              <a:t> </a:t>
            </a:r>
            <a:endParaRPr lang="pl-PL" sz="3200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33" y="123826"/>
            <a:ext cx="42862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2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ubezpieczenie</a:t>
            </a:r>
            <a:endParaRPr lang="pl-PL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800" dirty="0"/>
              <a:t>Składkę na ubezpieczenie dziecka w kwocie 42 zł prosimy  wpłacać na widniejące poniżej konto </a:t>
            </a:r>
            <a:r>
              <a:rPr lang="pl-PL" sz="2800" b="1" dirty="0"/>
              <a:t>Rady </a:t>
            </a:r>
            <a:r>
              <a:rPr lang="pl-PL" sz="2800" b="1" dirty="0" smtClean="0"/>
              <a:t>Rodziców</a:t>
            </a:r>
            <a:r>
              <a:rPr lang="pl-PL" sz="2800" dirty="0" smtClean="0"/>
              <a:t> (najpóźniej </a:t>
            </a:r>
            <a:r>
              <a:rPr lang="pl-PL" sz="2800" dirty="0"/>
              <a:t>do końca września bieżącego roku)</a:t>
            </a:r>
          </a:p>
          <a:p>
            <a:pPr marL="0" indent="0" algn="ctr">
              <a:buNone/>
            </a:pPr>
            <a:r>
              <a:rPr lang="pl-PL" sz="2800" b="1" dirty="0" smtClean="0"/>
              <a:t>89 </a:t>
            </a:r>
            <a:r>
              <a:rPr lang="pl-PL" sz="2800" b="1" dirty="0"/>
              <a:t>1050 1201 1000 0090 7792 </a:t>
            </a:r>
            <a:r>
              <a:rPr lang="pl-PL" sz="2800" b="1" dirty="0" smtClean="0"/>
              <a:t>1725</a:t>
            </a:r>
          </a:p>
          <a:p>
            <a:pPr marL="0" indent="0" algn="ctr">
              <a:buNone/>
            </a:pPr>
            <a:r>
              <a:rPr lang="pl-PL" sz="2800" dirty="0"/>
              <a:t>Suma ubezpieczenia wynosi 40 tysięcy złotych</a:t>
            </a:r>
          </a:p>
          <a:p>
            <a:pPr marL="0" indent="0" algn="ctr">
              <a:buNone/>
            </a:pPr>
            <a:endParaRPr lang="pl-PL" sz="2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0799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Kontakt </a:t>
            </a:r>
            <a:endParaRPr lang="pl-PL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dirty="0" smtClean="0"/>
              <a:t>W razie koniecznych pytań umożliwiamy rodzicom kontakt i umawianie się na rozmowę z dyr. przedszkola </a:t>
            </a:r>
          </a:p>
          <a:p>
            <a:pPr marL="0" indent="0">
              <a:buNone/>
            </a:pPr>
            <a:r>
              <a:rPr lang="pl-PL" sz="2800" dirty="0" smtClean="0"/>
              <a:t>nr. Telefonu 62 733 50 18. 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Jak również do dyspozycji rodziców jest adres mailowy (</a:t>
            </a:r>
            <a:r>
              <a:rPr lang="pl-PL" sz="2800" dirty="0" smtClean="0">
                <a:hlinkClick r:id="rId2"/>
              </a:rPr>
              <a:t>calineczka2020zostanwdomu@gmail.com</a:t>
            </a:r>
            <a:r>
              <a:rPr lang="pl-PL" sz="2800" dirty="0" smtClean="0"/>
              <a:t>) gdzie nauczycielki starają się odpisywać w ramach możliwości.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48413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=""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597332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50427" y="4146331"/>
            <a:ext cx="46981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Dyrektor </a:t>
            </a:r>
            <a:r>
              <a:rPr lang="pl-PL" b="1" dirty="0">
                <a:solidFill>
                  <a:schemeClr val="tx2"/>
                </a:solidFill>
              </a:rPr>
              <a:t>Maria Radajewska </a:t>
            </a: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Monika Wasek </a:t>
            </a: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Anna Poprawa- język angielski </a:t>
            </a: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P. Angelika Serafin- logopedia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375" y="991586"/>
            <a:ext cx="5172075" cy="344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Prostokąt 9">
            <a:extLst>
              <a:ext uri="{FF2B5EF4-FFF2-40B4-BE49-F238E27FC236}">
                <a16:creationId xmlns="" xmlns:a16="http://schemas.microsoft.com/office/drawing/2014/main" id="{0E624BD9-62FB-467A-ACDC-4836ADC5FE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/>
          </a:p>
        </p:txBody>
      </p:sp>
      <p:sp>
        <p:nvSpPr>
          <p:cNvPr id="12" name="Dowolny kształt 13">
            <a:extLst>
              <a:ext uri="{FF2B5EF4-FFF2-40B4-BE49-F238E27FC236}">
                <a16:creationId xmlns="" xmlns:a16="http://schemas.microsoft.com/office/drawing/2014/main" id="{4C973920-672E-443D-8D2E-2D1E3853A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B687682-14E6-478D-9035-A24DB1E0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99" y="3313356"/>
            <a:ext cx="6020627" cy="1968506"/>
          </a:xfrm>
        </p:spPr>
        <p:txBody>
          <a:bodyPr rtlCol="0">
            <a:noAutofit/>
          </a:bodyPr>
          <a:lstStyle/>
          <a:p>
            <a:pPr algn="l" rtl="0"/>
            <a:r>
              <a:rPr lang="pl-PL" sz="4800" dirty="0" smtClean="0">
                <a:solidFill>
                  <a:srgbClr val="2A1A00"/>
                </a:solidFill>
              </a:rPr>
              <a:t>Dziękujemy</a:t>
            </a:r>
            <a:br>
              <a:rPr lang="pl-PL" sz="4800" dirty="0" smtClean="0">
                <a:solidFill>
                  <a:srgbClr val="2A1A00"/>
                </a:solidFill>
              </a:rPr>
            </a:br>
            <a:r>
              <a:rPr lang="pl-PL" sz="4800" dirty="0" smtClean="0">
                <a:solidFill>
                  <a:srgbClr val="2A1A00"/>
                </a:solidFill>
              </a:rPr>
              <a:t>i do zobaczenia </a:t>
            </a:r>
            <a:endParaRPr lang="pl-PL" sz="4800" dirty="0">
              <a:solidFill>
                <a:srgbClr val="2A1A00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4363DD75-42D3-453C-A84D-D18B4215C9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75" y="1735304"/>
            <a:ext cx="3880868" cy="371312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5194" y="1564104"/>
            <a:ext cx="618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Z wielką radością czekamy na spotkanie </a:t>
            </a:r>
          </a:p>
          <a:p>
            <a:pPr algn="ctr"/>
            <a:r>
              <a:rPr lang="pl-PL" sz="2400" b="1" dirty="0" smtClean="0"/>
              <a:t>z naszymi przedszkolakami 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391613" y="5558589"/>
            <a:ext cx="571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Dyrekcja, grono pedagogiczne Publicznego Przedszkola Calineczka w Czarnymlesie.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=""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6052059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50427" y="4146331"/>
            <a:ext cx="469812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</a:t>
            </a:r>
            <a:r>
              <a:rPr lang="pl-PL" b="1" dirty="0" smtClean="0">
                <a:solidFill>
                  <a:schemeClr val="tx2"/>
                </a:solidFill>
              </a:rPr>
              <a:t>Aneta Roga </a:t>
            </a:r>
            <a:endParaRPr lang="pl-PL" b="1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</a:t>
            </a:r>
            <a:r>
              <a:rPr lang="pl-PL" b="1" dirty="0" smtClean="0">
                <a:solidFill>
                  <a:schemeClr val="tx2"/>
                </a:solidFill>
              </a:rPr>
              <a:t>Angelika Serafin</a:t>
            </a:r>
            <a:endParaRPr lang="pl-PL" b="1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Anna Poprawa- język angielski </a:t>
            </a:r>
            <a:endParaRPr lang="pl-PL" b="1" dirty="0" smtClean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Ks. Daniel Zarębski- religia </a:t>
            </a: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pic>
        <p:nvPicPr>
          <p:cNvPr id="11" name="Obraz 10"/>
          <p:cNvPicPr/>
          <p:nvPr/>
        </p:nvPicPr>
        <p:blipFill>
          <a:blip r:embed="rId8"/>
          <a:stretch>
            <a:fillRect/>
          </a:stretch>
        </p:blipFill>
        <p:spPr>
          <a:xfrm>
            <a:off x="6857533" y="1243607"/>
            <a:ext cx="4452986" cy="3075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978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=""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7297922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50427" y="4146331"/>
            <a:ext cx="469812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</a:t>
            </a:r>
            <a:r>
              <a:rPr lang="pl-PL" b="1" dirty="0" smtClean="0">
                <a:solidFill>
                  <a:schemeClr val="tx2"/>
                </a:solidFill>
              </a:rPr>
              <a:t>Bernadeta Niełacna </a:t>
            </a:r>
            <a:endParaRPr lang="pl-PL" b="1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Pani </a:t>
            </a:r>
            <a:r>
              <a:rPr lang="pl-PL" b="1" dirty="0" smtClean="0">
                <a:solidFill>
                  <a:schemeClr val="tx2"/>
                </a:solidFill>
              </a:rPr>
              <a:t>Anna Poprawa </a:t>
            </a:r>
            <a:endParaRPr lang="pl-PL" b="1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Pani Angelika Serafin- logopedia </a:t>
            </a:r>
          </a:p>
          <a:p>
            <a:pPr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Ks. Daniel Zarębski- religia </a:t>
            </a: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pic>
        <p:nvPicPr>
          <p:cNvPr id="8" name="Obraz 7"/>
          <p:cNvPicPr/>
          <p:nvPr/>
        </p:nvPicPr>
        <p:blipFill>
          <a:blip r:embed="rId8"/>
          <a:stretch>
            <a:fillRect/>
          </a:stretch>
        </p:blipFill>
        <p:spPr>
          <a:xfrm>
            <a:off x="6645810" y="1193134"/>
            <a:ext cx="4687937" cy="3041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824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Pracownicy obsługi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=""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0970631"/>
              </p:ext>
            </p:extLst>
          </p:nvPr>
        </p:nvGraphicFramePr>
        <p:xfrm>
          <a:off x="3385123" y="8240800"/>
          <a:ext cx="2019650" cy="92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115612" y="1985212"/>
            <a:ext cx="46981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sz="2000" b="1" dirty="0" smtClean="0">
                <a:solidFill>
                  <a:schemeClr val="tx2"/>
                </a:solidFill>
              </a:rPr>
              <a:t>Bożena Radajewska- kucharka </a:t>
            </a:r>
          </a:p>
          <a:p>
            <a:pPr lvl="0" algn="ctr">
              <a:spcAft>
                <a:spcPts val="600"/>
              </a:spcAft>
            </a:pPr>
            <a:r>
              <a:rPr lang="pl-PL" sz="2000" b="1" dirty="0" smtClean="0">
                <a:solidFill>
                  <a:schemeClr val="tx2"/>
                </a:solidFill>
              </a:rPr>
              <a:t>Beata Walczak- pomoc kucharki</a:t>
            </a:r>
          </a:p>
          <a:p>
            <a:pPr lvl="0" algn="ctr">
              <a:spcAft>
                <a:spcPts val="600"/>
              </a:spcAft>
            </a:pPr>
            <a:r>
              <a:rPr lang="pl-PL" sz="2000" b="1" dirty="0" smtClean="0">
                <a:solidFill>
                  <a:schemeClr val="tx2"/>
                </a:solidFill>
              </a:rPr>
              <a:t>Maria Baranek- sprzątaczka </a:t>
            </a: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65" y="263248"/>
            <a:ext cx="5102643" cy="2828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scontent-waw1-1.xx.fbcdn.net/v/t1.15752-9/118509414_450550762570762_3729500130551660040_n.jpg?_nc_cat=103&amp;_nc_sid=b96e70&amp;_nc_ohc=203J2RwETgsAX9JxCre&amp;_nc_ht=scontent-waw1-1.xx&amp;oh=28f30b84a6dd71d63e8df3fcef740405&amp;oe=5F70E7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14" y="3297553"/>
            <a:ext cx="1717794" cy="27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846586" y="6040640"/>
            <a:ext cx="303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Żaneta Kaczmarek- pomoc nauczyciela</a:t>
            </a:r>
          </a:p>
        </p:txBody>
      </p:sp>
      <p:pic>
        <p:nvPicPr>
          <p:cNvPr id="1028" name="Picture 4" descr="https://scontent-waw1-1.xx.fbcdn.net/v/t1.15752-9/118507896_754582695086829_5849035111313664907_n.jpg?_nc_cat=106&amp;_nc_sid=b96e70&amp;_nc_ohc=U4Upv1mxQqEAX-7LCtG&amp;_nc_ht=scontent-waw1-1.xx&amp;oh=f834b235d5764aefac55c6cf0d7fcccf&amp;oe=5F712AA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77" y="3333924"/>
            <a:ext cx="1948853" cy="26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879916" y="6027821"/>
            <a:ext cx="364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Dagmara Zimniak- pomoc nauczyciela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8" y="3466925"/>
            <a:ext cx="1871098" cy="25737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717380" y="6064187"/>
            <a:ext cx="2844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ks. Daniel Zarębski- religia</a:t>
            </a:r>
            <a:endParaRPr lang="pl-P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3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5233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Przedszkole </a:t>
            </a:r>
            <a:endParaRPr lang="pl-PL" dirty="0"/>
          </a:p>
        </p:txBody>
      </p:sp>
      <p:pic>
        <p:nvPicPr>
          <p:cNvPr id="4098" name="Picture 2" descr="https://www.przedszkole-calineczka.com/wp-content/uploads/2013/07/DSC_0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2" y="831265"/>
            <a:ext cx="3737826" cy="24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rzedszkole-calineczka.com/wp-content/uploads/2013/07/DSC_0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2" y="3633535"/>
            <a:ext cx="3737826" cy="24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przedszkole-calineczka.com/wp-content/uploads/2013/07/DSC_09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25" y="1034716"/>
            <a:ext cx="3724943" cy="24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przedszkole-calineczka.com/wp-content/uploads/2013/07/DSC_09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45" y="1034716"/>
            <a:ext cx="3724942" cy="24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przedszkole-calineczka.com/wp-content/uploads/2013/07/DSC_09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26" y="3642116"/>
            <a:ext cx="3724942" cy="24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rzedszkole-calineczka.com/wp-content/uploads/2013/07/DSC_09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30" y="3642116"/>
            <a:ext cx="3724942" cy="24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9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1248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Oddział przedszkolny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52" y="2244964"/>
            <a:ext cx="4667295" cy="31140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32" y="1708485"/>
            <a:ext cx="5582652" cy="41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0579" y="220717"/>
            <a:ext cx="7404277" cy="1319045"/>
          </a:xfrm>
        </p:spPr>
        <p:txBody>
          <a:bodyPr rtlCol="0">
            <a:normAutofit/>
          </a:bodyPr>
          <a:lstStyle/>
          <a:p>
            <a:pPr rtl="0"/>
            <a:r>
              <a:rPr lang="pl-PL" sz="2800" dirty="0" smtClean="0"/>
              <a:t>ZNACZEK PRZEDSZKOLAKA</a:t>
            </a:r>
            <a:endParaRPr lang="pl-PL" sz="2800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218614" y="1539762"/>
            <a:ext cx="5877385" cy="4644470"/>
          </a:xfrm>
        </p:spPr>
        <p:txBody>
          <a:bodyPr rtlCol="0">
            <a:normAutofit fontScale="92500"/>
          </a:bodyPr>
          <a:lstStyle/>
          <a:p>
            <a:pPr rtl="0"/>
            <a:r>
              <a:rPr lang="pl-PL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Każdy Przedszkolak ma swój znaczek, dzięki któremu wie gdzie jest jego miejsce w szatni, gdzie znajduje się jego ręcznik          w łazience. </a:t>
            </a:r>
          </a:p>
          <a:p>
            <a:pPr rtl="0"/>
            <a:endParaRPr lang="pl-P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pl-P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0" name="Dowolny kształt 22">
            <a:extLst>
              <a:ext uri="{FF2B5EF4-FFF2-40B4-BE49-F238E27FC236}">
                <a16:creationId xmlns=""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98" y="1220021"/>
            <a:ext cx="48482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5741" y="117690"/>
            <a:ext cx="10178322" cy="5079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ZNACZKI GRUPY MOTYLI (3LATKI)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534307"/>
            <a:ext cx="4704348" cy="6222622"/>
          </a:xfrm>
        </p:spPr>
      </p:pic>
    </p:spTree>
    <p:extLst>
      <p:ext uri="{BB962C8B-B14F-4D97-AF65-F5344CB8AC3E}">
        <p14:creationId xmlns:p14="http://schemas.microsoft.com/office/powerpoint/2010/main" val="497723996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B9E78-595F-41AA-B8FF-1657B24A64F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znaczka opieki nad dziećmi</Template>
  <TotalTime>0</TotalTime>
  <Words>656</Words>
  <Application>Microsoft Office PowerPoint</Application>
  <PresentationFormat>Panoramiczny</PresentationFormat>
  <Paragraphs>91</Paragraphs>
  <Slides>20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Gill Sans MT</vt:lpstr>
      <vt:lpstr>Impact</vt:lpstr>
      <vt:lpstr>Times New Roman</vt:lpstr>
      <vt:lpstr>Znaczek</vt:lpstr>
      <vt:lpstr>WSZYSTKO, CO RODZIC WIEDZIEĆ POWINIEN </vt:lpstr>
      <vt:lpstr>Grupy i ich opiekunowie </vt:lpstr>
      <vt:lpstr>Grupy i ich opiekunowie </vt:lpstr>
      <vt:lpstr>Grupy i ich opiekunowie </vt:lpstr>
      <vt:lpstr>Pracownicy obsługi </vt:lpstr>
      <vt:lpstr>Przedszkole </vt:lpstr>
      <vt:lpstr>Oddział przedszkolny </vt:lpstr>
      <vt:lpstr>ZNACZEK PRZEDSZKOLAKA</vt:lpstr>
      <vt:lpstr>ZNACZKI GRUPY MOTYLI (3LATKI)</vt:lpstr>
      <vt:lpstr>ZNACZKI GRUPY RYBKI (4-5LATKI)</vt:lpstr>
      <vt:lpstr>ZNACZKI GRUPY RYBEK (5-6LATKI)</vt:lpstr>
      <vt:lpstr>Ramowy rozkład dnia  </vt:lpstr>
      <vt:lpstr>W CO NALEŻY WYPOSAŻYĆ PRZEDSZKOLAKA </vt:lpstr>
      <vt:lpstr>Obowiązki rodziców  </vt:lpstr>
      <vt:lpstr>STRONA INTERNETOWA PRZEDSZKOLA</vt:lpstr>
      <vt:lpstr>Opłata za przedszkole </vt:lpstr>
      <vt:lpstr>Prezentacja programu PowerPoint</vt:lpstr>
      <vt:lpstr>ubezpieczenie</vt:lpstr>
      <vt:lpstr>Kontakt </vt:lpstr>
      <vt:lpstr>Dziękujemy i do zobaczenia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2020-08-28T14:16:26Z</dcterms:created>
  <dcterms:modified xsi:type="dcterms:W3CDTF">2020-09-04T04:49:09Z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