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259" r:id="rId4"/>
    <p:sldId id="267" r:id="rId5"/>
    <p:sldId id="278" r:id="rId6"/>
    <p:sldId id="275" r:id="rId7"/>
    <p:sldId id="276" r:id="rId8"/>
    <p:sldId id="277" r:id="rId9"/>
    <p:sldId id="283" r:id="rId10"/>
    <p:sldId id="282" r:id="rId11"/>
    <p:sldId id="279" r:id="rId12"/>
    <p:sldId id="280" r:id="rId13"/>
    <p:sldId id="288" r:id="rId14"/>
    <p:sldId id="281" r:id="rId15"/>
    <p:sldId id="274" r:id="rId16"/>
    <p:sldId id="268" r:id="rId17"/>
    <p:sldId id="269" r:id="rId18"/>
    <p:sldId id="270" r:id="rId19"/>
    <p:sldId id="271" r:id="rId20"/>
    <p:sldId id="272" r:id="rId21"/>
    <p:sldId id="284" r:id="rId22"/>
    <p:sldId id="285" r:id="rId23"/>
    <p:sldId id="286" r:id="rId24"/>
    <p:sldId id="289" r:id="rId25"/>
    <p:sldId id="287" r:id="rId26"/>
    <p:sldId id="290" r:id="rId27"/>
    <p:sldId id="291" r:id="rId28"/>
  </p:sldIdLst>
  <p:sldSz cx="12192000" cy="6858000"/>
  <p:notesSz cx="6858000" cy="9144000"/>
  <p:defaultTextStyle>
    <a:defPPr>
      <a:defRPr lang="pl-P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226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3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pl-PL" sz="2400" b="1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W Przedszkolu zdobędzie wiele nowych sprawności i umiejętności </a:t>
          </a:r>
          <a:endParaRPr lang="pl-PL" sz="2400" b="1" noProof="0" dirty="0">
            <a:solidFill>
              <a:schemeClr val="tx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pl-PL" noProof="0" dirty="0"/>
        </a:p>
      </dgm:t>
    </dgm:pt>
    <dgm:pt modelId="{1CCA38C8-B866-440C-8B7A-A6514DD31A53}" type="sibTrans" cxnId="{70BD86B9-A297-4D90-B59D-12F1AB3DD124}">
      <dgm:prSet/>
      <dgm:spPr>
        <a:solidFill>
          <a:schemeClr val="tx2">
            <a:lumMod val="90000"/>
            <a:lumOff val="10000"/>
            <a:alpha val="97000"/>
          </a:schemeClr>
        </a:solidFill>
        <a:ln>
          <a:noFill/>
        </a:ln>
      </dgm:spPr>
      <dgm:t>
        <a:bodyPr rtlCol="0"/>
        <a:lstStyle/>
        <a:p>
          <a:pPr rtl="0"/>
          <a:endParaRPr lang="pl-PL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pl-PL" sz="2400" b="1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Nabierze odwagi i wiary we własne możliwości</a:t>
          </a:r>
          <a:endParaRPr lang="pl-PL" sz="2400" b="1" noProof="0" dirty="0">
            <a:solidFill>
              <a:schemeClr val="tx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pl-PL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pl-PL" noProof="0" dirty="0"/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>
            <a:spcAft>
              <a:spcPts val="600"/>
            </a:spcAft>
          </a:pPr>
          <a:r>
            <a:rPr lang="pl-PL" sz="2400" b="1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Nauczy współpracować się z rówieśnikami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pl-PL" noProof="0" dirty="0"/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pl-PL" noProof="0" dirty="0"/>
        </a:p>
      </dgm:t>
    </dgm:pt>
    <dgm:pt modelId="{2DF5A3B3-321C-44EF-9CC8-B52425AAE46C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pl-PL" sz="2400" b="1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W sposób wszechstronny zostanie przygotowane do pójścia do szkoły </a:t>
          </a:r>
        </a:p>
      </dgm:t>
    </dgm:pt>
    <dgm:pt modelId="{FA799E1C-1AC3-401E-9B1F-C36240580792}" type="parTrans" cxnId="{A38512F2-4A7B-4951-8642-F8A89A7CC932}">
      <dgm:prSet/>
      <dgm:spPr/>
      <dgm:t>
        <a:bodyPr/>
        <a:lstStyle/>
        <a:p>
          <a:endParaRPr lang="pl-PL"/>
        </a:p>
      </dgm:t>
    </dgm:pt>
    <dgm:pt modelId="{B6178A83-7D53-4877-A96B-4C191E957E2C}" type="sibTrans" cxnId="{A38512F2-4A7B-4951-8642-F8A89A7CC932}">
      <dgm:prSet/>
      <dgm:spPr/>
      <dgm:t>
        <a:bodyPr/>
        <a:lstStyle/>
        <a:p>
          <a:endParaRPr lang="pl-PL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AD1E6B78-0FE0-46F1-848E-16EF5BA6769D}" type="pres">
      <dgm:prSet presAssocID="{1EC23686-56D6-4482-B4E3-3F9784E8899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D7AB4B-D918-4F60-9628-036BDD0287F9}" type="pres">
      <dgm:prSet presAssocID="{1EC23686-56D6-4482-B4E3-3F9784E88994}" presName="FourNodes_2" presStyleLbl="node1" presStyleIdx="1" presStyleCnt="4" custLinFactNeighborX="2761" custLinFactNeighborY="-74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112A0-4533-4AFD-AC5D-FBA33211CE2B}" type="pres">
      <dgm:prSet presAssocID="{1EC23686-56D6-4482-B4E3-3F9784E8899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FE9EE6-BFB8-42F3-B5EF-DA506597789E}" type="pres">
      <dgm:prSet presAssocID="{1EC23686-56D6-4482-B4E3-3F9784E88994}" presName="FourNodes_4" presStyleLbl="node1" presStyleIdx="3" presStyleCnt="4" custLinFactNeighborX="4642" custLinFactNeighborY="87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A55623-1262-4D34-950C-5CFB75C00FBB}" type="pres">
      <dgm:prSet presAssocID="{1EC23686-56D6-4482-B4E3-3F9784E8899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4E133A-D747-43D7-9993-CE3CD713B489}" type="pres">
      <dgm:prSet presAssocID="{1EC23686-56D6-4482-B4E3-3F9784E88994}" presName="FourConn_2-3" presStyleLbl="fgAccFollowNode1" presStyleIdx="1" presStyleCnt="3" custLinFactX="3345" custLinFactY="83724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598904-0BA0-4734-B7ED-106EFF2D98C7}" type="pres">
      <dgm:prSet presAssocID="{1EC23686-56D6-4482-B4E3-3F9784E88994}" presName="FourConn_3-4" presStyleLbl="fgAccFollowNode1" presStyleIdx="2" presStyleCnt="3" custLinFactX="-14828" custLinFactY="-7798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BCFD9F-D6DE-4086-92FB-19586D8C3833}" type="pres">
      <dgm:prSet presAssocID="{1EC23686-56D6-4482-B4E3-3F9784E8899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CA7CC1-3A13-40B4-8AC1-2694CADBA655}" type="pres">
      <dgm:prSet presAssocID="{1EC23686-56D6-4482-B4E3-3F9784E8899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24C9B6-57CD-45B5-B85F-C8FC84C852B2}" type="pres">
      <dgm:prSet presAssocID="{1EC23686-56D6-4482-B4E3-3F9784E8899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49D1CD-14F5-44CD-8E59-487B78C3E703}" type="pres">
      <dgm:prSet presAssocID="{1EC23686-56D6-4482-B4E3-3F9784E8899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B600DF-0B53-488D-8653-D3C28322A93B}" type="presOf" srcId="{2DF5A3B3-321C-44EF-9CC8-B52425AAE46C}" destId="{AF49D1CD-14F5-44CD-8E59-487B78C3E703}" srcOrd="1" destOrd="0" presId="urn:microsoft.com/office/officeart/2005/8/layout/vProcess5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17B00F1E-80A4-44E2-9443-D22E513B147B}" type="presOf" srcId="{07DC5EEB-1654-4ECB-A96A-EED4BE9D4BB4}" destId="{8F24C9B6-57CD-45B5-B85F-C8FC84C852B2}" srcOrd="1" destOrd="0" presId="urn:microsoft.com/office/officeart/2005/8/layout/vProcess5"/>
    <dgm:cxn modelId="{E955AF0D-4A67-42EA-ABC1-74CF43E03014}" type="presOf" srcId="{666F1301-07F7-4F1E-88B9-30CCDFF34C22}" destId="{AD1E6B78-0FE0-46F1-848E-16EF5BA6769D}" srcOrd="0" destOrd="0" presId="urn:microsoft.com/office/officeart/2005/8/layout/vProcess5"/>
    <dgm:cxn modelId="{A38512F2-4A7B-4951-8642-F8A89A7CC932}" srcId="{1EC23686-56D6-4482-B4E3-3F9784E88994}" destId="{2DF5A3B3-321C-44EF-9CC8-B52425AAE46C}" srcOrd="3" destOrd="0" parTransId="{FA799E1C-1AC3-401E-9B1F-C36240580792}" sibTransId="{B6178A83-7D53-4877-A96B-4C191E957E2C}"/>
    <dgm:cxn modelId="{841CE28A-688F-427A-A225-A789ABB0768E}" type="presOf" srcId="{2DF5A3B3-321C-44EF-9CC8-B52425AAE46C}" destId="{0DFE9EE6-BFB8-42F3-B5EF-DA506597789E}" srcOrd="0" destOrd="0" presId="urn:microsoft.com/office/officeart/2005/8/layout/vProcess5"/>
    <dgm:cxn modelId="{78C6ABCA-1B7A-43FD-91F6-2BED34986269}" type="presOf" srcId="{7ADFA01E-1246-464F-8347-8DA3C53B199C}" destId="{604E133A-D747-43D7-9993-CE3CD713B489}" srcOrd="0" destOrd="0" presId="urn:microsoft.com/office/officeart/2005/8/layout/vProcess5"/>
    <dgm:cxn modelId="{986189BE-55E7-49ED-BBB2-B7BA049A239D}" type="presOf" srcId="{CB88D0C4-6C39-4629-9DEF-57288A3EBE4C}" destId="{D6D7AB4B-D918-4F60-9628-036BDD0287F9}" srcOrd="0" destOrd="0" presId="urn:microsoft.com/office/officeart/2005/8/layout/vProcess5"/>
    <dgm:cxn modelId="{B3A1E410-01C1-4853-AA36-66D72B413273}" type="presOf" srcId="{1CCA38C8-B866-440C-8B7A-A6514DD31A53}" destId="{A0A55623-1262-4D34-950C-5CFB75C00FBB}" srcOrd="0" destOrd="0" presId="urn:microsoft.com/office/officeart/2005/8/layout/vProcess5"/>
    <dgm:cxn modelId="{98581C5D-C6E0-499F-B27D-C43F874E200B}" type="presOf" srcId="{666F1301-07F7-4F1E-88B9-30CCDFF34C22}" destId="{F7BCFD9F-D6DE-4086-92FB-19586D8C3833}" srcOrd="1" destOrd="0" presId="urn:microsoft.com/office/officeart/2005/8/layout/vProcess5"/>
    <dgm:cxn modelId="{23918382-8BF8-430B-AFC2-B1F7A311A9A6}" type="presOf" srcId="{07DC5EEB-1654-4ECB-A96A-EED4BE9D4BB4}" destId="{2B9112A0-4533-4AFD-AC5D-FBA33211CE2B}" srcOrd="0" destOrd="0" presId="urn:microsoft.com/office/officeart/2005/8/layout/vProcess5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53868CDB-6E5C-49D8-960B-9B3E462E7016}" type="presOf" srcId="{42EB8256-925E-4B15-B238-A97EE64E9CC8}" destId="{A0598904-0BA0-4734-B7ED-106EFF2D98C7}" srcOrd="0" destOrd="0" presId="urn:microsoft.com/office/officeart/2005/8/layout/vProcess5"/>
    <dgm:cxn modelId="{9F2FB90F-1F1C-4B04-A9F6-9E49C2D4E827}" type="presOf" srcId="{1EC23686-56D6-4482-B4E3-3F9784E88994}" destId="{1A79147C-4050-4DF2-9C81-91C1877903C2}" srcOrd="0" destOrd="0" presId="urn:microsoft.com/office/officeart/2005/8/layout/vProcess5"/>
    <dgm:cxn modelId="{DED02DE6-2E03-4743-AF14-17EC203824B0}" type="presOf" srcId="{CB88D0C4-6C39-4629-9DEF-57288A3EBE4C}" destId="{59CA7CC1-3A13-40B4-8AC1-2694CADBA655}" srcOrd="1" destOrd="0" presId="urn:microsoft.com/office/officeart/2005/8/layout/vProcess5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046C905D-B272-40D5-9A21-6D901E6791FB}" type="presParOf" srcId="{1A79147C-4050-4DF2-9C81-91C1877903C2}" destId="{1136CDA9-2A79-4811-9512-712D509BF438}" srcOrd="0" destOrd="0" presId="urn:microsoft.com/office/officeart/2005/8/layout/vProcess5"/>
    <dgm:cxn modelId="{5F8D6C47-12B5-48E4-8C6C-AF8D8FB6E7E3}" type="presParOf" srcId="{1A79147C-4050-4DF2-9C81-91C1877903C2}" destId="{AD1E6B78-0FE0-46F1-848E-16EF5BA6769D}" srcOrd="1" destOrd="0" presId="urn:microsoft.com/office/officeart/2005/8/layout/vProcess5"/>
    <dgm:cxn modelId="{F817EFB1-9FCD-4971-8473-71A096A0E760}" type="presParOf" srcId="{1A79147C-4050-4DF2-9C81-91C1877903C2}" destId="{D6D7AB4B-D918-4F60-9628-036BDD0287F9}" srcOrd="2" destOrd="0" presId="urn:microsoft.com/office/officeart/2005/8/layout/vProcess5"/>
    <dgm:cxn modelId="{CD544E2C-3E3A-49CA-A811-FF1FC8E651BB}" type="presParOf" srcId="{1A79147C-4050-4DF2-9C81-91C1877903C2}" destId="{2B9112A0-4533-4AFD-AC5D-FBA33211CE2B}" srcOrd="3" destOrd="0" presId="urn:microsoft.com/office/officeart/2005/8/layout/vProcess5"/>
    <dgm:cxn modelId="{D64AF4F5-5483-417D-B1E0-D4C6CD649AF6}" type="presParOf" srcId="{1A79147C-4050-4DF2-9C81-91C1877903C2}" destId="{0DFE9EE6-BFB8-42F3-B5EF-DA506597789E}" srcOrd="4" destOrd="0" presId="urn:microsoft.com/office/officeart/2005/8/layout/vProcess5"/>
    <dgm:cxn modelId="{46A5C612-BC06-42ED-A00C-CF413601E70A}" type="presParOf" srcId="{1A79147C-4050-4DF2-9C81-91C1877903C2}" destId="{A0A55623-1262-4D34-950C-5CFB75C00FBB}" srcOrd="5" destOrd="0" presId="urn:microsoft.com/office/officeart/2005/8/layout/vProcess5"/>
    <dgm:cxn modelId="{0F61B089-6594-4859-A483-15C08765EE86}" type="presParOf" srcId="{1A79147C-4050-4DF2-9C81-91C1877903C2}" destId="{604E133A-D747-43D7-9993-CE3CD713B489}" srcOrd="6" destOrd="0" presId="urn:microsoft.com/office/officeart/2005/8/layout/vProcess5"/>
    <dgm:cxn modelId="{F7E1FE82-EC81-4439-A3A5-67C489C418CA}" type="presParOf" srcId="{1A79147C-4050-4DF2-9C81-91C1877903C2}" destId="{A0598904-0BA0-4734-B7ED-106EFF2D98C7}" srcOrd="7" destOrd="0" presId="urn:microsoft.com/office/officeart/2005/8/layout/vProcess5"/>
    <dgm:cxn modelId="{B7C9305F-A891-4981-9AD7-4EBD75734F92}" type="presParOf" srcId="{1A79147C-4050-4DF2-9C81-91C1877903C2}" destId="{F7BCFD9F-D6DE-4086-92FB-19586D8C3833}" srcOrd="8" destOrd="0" presId="urn:microsoft.com/office/officeart/2005/8/layout/vProcess5"/>
    <dgm:cxn modelId="{D0DE6FBC-2D8C-41C1-BA0E-76BE480E146A}" type="presParOf" srcId="{1A79147C-4050-4DF2-9C81-91C1877903C2}" destId="{59CA7CC1-3A13-40B4-8AC1-2694CADBA655}" srcOrd="9" destOrd="0" presId="urn:microsoft.com/office/officeart/2005/8/layout/vProcess5"/>
    <dgm:cxn modelId="{40A4DA07-B6B6-4C62-B9FC-ED87515CB1DB}" type="presParOf" srcId="{1A79147C-4050-4DF2-9C81-91C1877903C2}" destId="{8F24C9B6-57CD-45B5-B85F-C8FC84C852B2}" srcOrd="10" destOrd="0" presId="urn:microsoft.com/office/officeart/2005/8/layout/vProcess5"/>
    <dgm:cxn modelId="{1499C337-83CE-41C6-9FB0-F943F0042DF1}" type="presParOf" srcId="{1A79147C-4050-4DF2-9C81-91C1877903C2}" destId="{AF49D1CD-14F5-44CD-8E59-487B78C3E7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E6B78-0FE0-46F1-848E-16EF5BA6769D}">
      <dsp:nvSpPr>
        <dsp:cNvPr id="0" name=""/>
        <dsp:cNvSpPr/>
      </dsp:nvSpPr>
      <dsp:spPr>
        <a:xfrm>
          <a:off x="0" y="0"/>
          <a:ext cx="8279817" cy="1020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400" b="1" kern="1200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W Przedszkolu zdobędzie wiele nowych sprawności i umiejętności </a:t>
          </a:r>
          <a:endParaRPr lang="pl-PL" sz="2400" b="1" kern="1200" noProof="0" dirty="0">
            <a:solidFill>
              <a:schemeClr val="tx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0" y="0"/>
        <a:ext cx="7151691" cy="1020928"/>
      </dsp:txXfrm>
    </dsp:sp>
    <dsp:sp modelId="{D6D7AB4B-D918-4F60-9628-036BDD0287F9}">
      <dsp:nvSpPr>
        <dsp:cNvPr id="0" name=""/>
        <dsp:cNvSpPr/>
      </dsp:nvSpPr>
      <dsp:spPr>
        <a:xfrm>
          <a:off x="922040" y="1130349"/>
          <a:ext cx="8279817" cy="1020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400" b="1" kern="1200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Nabierze odwagi i wiary we własne możliwości</a:t>
          </a:r>
          <a:endParaRPr lang="pl-PL" sz="2400" b="1" kern="1200" noProof="0" dirty="0">
            <a:solidFill>
              <a:schemeClr val="tx2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922040" y="1130349"/>
        <a:ext cx="6922779" cy="1020928"/>
      </dsp:txXfrm>
    </dsp:sp>
    <dsp:sp modelId="{2B9112A0-4533-4AFD-AC5D-FBA33211CE2B}">
      <dsp:nvSpPr>
        <dsp:cNvPr id="0" name=""/>
        <dsp:cNvSpPr/>
      </dsp:nvSpPr>
      <dsp:spPr>
        <a:xfrm>
          <a:off x="1376519" y="2413103"/>
          <a:ext cx="8279817" cy="1020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400" b="1" kern="1200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Nauczy współpracować się z rówieśnikami</a:t>
          </a:r>
        </a:p>
      </dsp:txBody>
      <dsp:txXfrm>
        <a:off x="1376519" y="2413103"/>
        <a:ext cx="6933129" cy="1020928"/>
      </dsp:txXfrm>
    </dsp:sp>
    <dsp:sp modelId="{0DFE9EE6-BFB8-42F3-B5EF-DA506597789E}">
      <dsp:nvSpPr>
        <dsp:cNvPr id="0" name=""/>
        <dsp:cNvSpPr/>
      </dsp:nvSpPr>
      <dsp:spPr>
        <a:xfrm>
          <a:off x="2069954" y="3619655"/>
          <a:ext cx="8279817" cy="1020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noProof="0" dirty="0" smtClean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rPr>
            <a:t>W sposób wszechstronny zostanie przygotowane do pójścia do szkoły </a:t>
          </a:r>
        </a:p>
      </dsp:txBody>
      <dsp:txXfrm>
        <a:off x="2069954" y="3619655"/>
        <a:ext cx="6922779" cy="1020928"/>
      </dsp:txXfrm>
    </dsp:sp>
    <dsp:sp modelId="{A0A55623-1262-4D34-950C-5CFB75C00FBB}">
      <dsp:nvSpPr>
        <dsp:cNvPr id="0" name=""/>
        <dsp:cNvSpPr/>
      </dsp:nvSpPr>
      <dsp:spPr>
        <a:xfrm>
          <a:off x="7616214" y="781938"/>
          <a:ext cx="663603" cy="66360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  <a:alpha val="97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rtlCol="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noProof="0" dirty="0"/>
        </a:p>
      </dsp:txBody>
      <dsp:txXfrm>
        <a:off x="7616214" y="781938"/>
        <a:ext cx="663603" cy="663603"/>
      </dsp:txXfrm>
    </dsp:sp>
    <dsp:sp modelId="{604E133A-D747-43D7-9993-CE3CD713B489}">
      <dsp:nvSpPr>
        <dsp:cNvPr id="0" name=""/>
        <dsp:cNvSpPr/>
      </dsp:nvSpPr>
      <dsp:spPr>
        <a:xfrm>
          <a:off x="8995449" y="3207689"/>
          <a:ext cx="663603" cy="66360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rtlCol="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noProof="0" dirty="0"/>
        </a:p>
      </dsp:txBody>
      <dsp:txXfrm>
        <a:off x="8995449" y="3207689"/>
        <a:ext cx="663603" cy="663603"/>
      </dsp:txXfrm>
    </dsp:sp>
    <dsp:sp modelId="{A0598904-0BA0-4734-B7ED-106EFF2D98C7}">
      <dsp:nvSpPr>
        <dsp:cNvPr id="0" name=""/>
        <dsp:cNvSpPr/>
      </dsp:nvSpPr>
      <dsp:spPr>
        <a:xfrm>
          <a:off x="8230731" y="2013947"/>
          <a:ext cx="663603" cy="6636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rtlCol="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noProof="0" dirty="0"/>
        </a:p>
      </dsp:txBody>
      <dsp:txXfrm>
        <a:off x="8230731" y="2013947"/>
        <a:ext cx="663603" cy="66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209692-F760-4D26-A005-712DB78296F7}" type="datetime1">
              <a:rPr lang="pl-PL"/>
              <a:pPr>
                <a:defRPr/>
              </a:pPr>
              <a:t>10.08.2020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4392066-023A-4CEC-B07F-DAC14B3D43E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38970A-C263-4B17-B703-56A9870C2D97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B11AFD5-76E9-451B-A036-FFFE8658EC7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878556-545B-4330-BC08-AC434DC7E0B1}" type="slidenum">
              <a:rPr lang="pl-PL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B495D-3A8F-45C4-81C2-3AAEBAB48B4A}" type="slidenum">
              <a:rPr lang="pl-PL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3F7CEC-BA5D-4A20-8582-3E720B875F2D}" type="slidenum">
              <a:rPr lang="pl-PL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4453F6-D37C-4AC2-8B95-22CBB24F53FB}" type="slidenum">
              <a:rPr lang="pl-PL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37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7466CF-0A2A-4448-93F2-CE23B5B2FE16}" type="slidenum">
              <a:rPr lang="pl-PL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ED801-1E6A-47F0-9777-F9B83703DBD3}" type="slidenum">
              <a:rPr lang="pl-PL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05FB11-8620-4995-B3D7-BBF1CC250C96}" type="slidenum">
              <a:rPr lang="pl-PL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BA81A1-766C-471F-9DEB-381F937C5929}" type="slidenum">
              <a:rPr lang="pl-PL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6F39C7-76DC-451C-BE82-B220A370FB1F}" type="slidenum">
              <a:rPr lang="pl-PL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4E0E0-52C5-44E1-81B4-3F7776CCC404}" type="slidenum">
              <a:rPr lang="pl-PL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E5B21-6E56-4C24-B0CD-09CEE1C37FC1}" type="slidenum">
              <a:rPr lang="pl-PL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5FEE7F-CA9D-46A4-B6F7-32469F49D94E}" type="slidenum">
              <a:rPr lang="pl-PL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813D8-2514-4424-8A58-4AD3B3FC53F7}" type="slidenum">
              <a:rPr lang="pl-PL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8E340E-AAB7-4BD0-8623-9436BB18D9C9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410D1C-DF11-4CDB-B318-41745510513B}" type="slidenum">
              <a:rPr lang="pl-PL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369548-0CE8-4677-AA0B-E4653D14A53E}" type="slidenum">
              <a:rPr lang="pl-PL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BBB7C-2A3B-4135-9017-93E07E8CF139}" type="slidenum">
              <a:rPr lang="pl-PL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02ED42-CC9C-4F58-971D-1FC4BB1BB3E4}" type="slidenum">
              <a:rPr lang="pl-PL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135DD8-7496-44E9-99A3-D9CE2B58516A}" type="slidenum">
              <a:rPr lang="pl-PL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9AC973-42CB-4CDE-B218-8712174F5C51}" type="slidenum">
              <a:rPr lang="pl-PL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6"/>
          <p:cNvSpPr/>
          <p:nvPr/>
        </p:nvSpPr>
        <p:spPr bwMode="auto">
          <a:xfrm>
            <a:off x="3557588" y="630238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Prostokąt 4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noProof="0" smtClean="0"/>
              <a:t>Kliknij, aby edytować styl wzorca podtytułu</a:t>
            </a:r>
            <a:endParaRPr lang="pl-PL" noProof="0"/>
          </a:p>
        </p:txBody>
      </p:sp>
      <p:sp>
        <p:nvSpPr>
          <p:cNvPr id="6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88A874D-3B27-44DC-BEF2-BE00A21B81F5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7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BBA74C43-D9E8-4AA3-8B24-59FF5F1E281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D486-D1F6-45FC-AB55-6AE864BE2BFD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FAEF1-F69A-4392-8409-5D24EE74814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6EB-2338-43ED-A41A-53DCA650C0D3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C83DA-6ECA-4B52-8C00-1F52D45526E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11E3-17F1-4943-BF6A-F4B4639401B9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34C23-190B-4748-A2E5-C6ADAF19FE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8"/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Dowolny kształt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" name="Dowolny kształt 11"/>
            <p:cNvSpPr/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9963BC-2E87-4A5F-B808-1C287B4B9FDB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8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DC938-E9E7-41D6-A6E9-7128C113C800}" type="slidenum">
              <a:rPr lang="pl-PL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5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98E6-BE83-4EC1-A50E-92444458156A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3F76-3F6F-4F61-915B-AD3277EBF02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59A9-82BC-444B-AA52-524DC5648F6B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8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A174-34A8-41B1-A3EE-639B2386FD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E084-FD90-424F-9C47-C7A37A399406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2BF7C-4A40-4216-B4DC-ABEB8FA57E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A9E6-5FE3-40D1-865D-958935C942BC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3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EDC40-6907-42D2-B66E-F1A05196EBA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11"/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Prostokąt 5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A235-DE6B-4CFA-A223-F1F7153697F2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8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fld id="{84BD9C95-CE58-403D-9614-F561059D35F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11"/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Prostokąt 5"/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C7BA-B875-4895-B7F4-D162D9E02E26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8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fld id="{B37265EC-4610-45D7-81DF-4FDB815767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noProof="0"/>
              <a:t>Kliknij, aby edytować styl wzorca tytułu</a:t>
            </a:r>
          </a:p>
        </p:txBody>
      </p:sp>
      <p:sp>
        <p:nvSpPr>
          <p:cNvPr id="1027" name="Tekst — symbol zastępczy 2"/>
          <p:cNvSpPr>
            <a:spLocks noGrp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44F62-9720-4991-8FA8-0A58847FACC2}" type="datetime1">
              <a:rPr lang="pl-PL"/>
              <a:pPr>
                <a:defRPr/>
              </a:pPr>
              <a:t>10.08.2020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</a:defRPr>
            </a:lvl1pPr>
          </a:lstStyle>
          <a:p>
            <a:fld id="{C5FEA90F-89E8-453F-88BB-206C15091B9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11" name="Dowolny kształt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ostokąt 11"/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-18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itchFamily="34" charset="-18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525" y="955675"/>
            <a:ext cx="5875338" cy="46561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/>
              <a:t>DOBRE RADY DLA RODZICÓW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2938" y="5611813"/>
            <a:ext cx="5876925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DZIECI NOWOPRZYJĘTYCH </a:t>
            </a:r>
            <a:endParaRPr lang="pl-PL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97" name="Dowolny kształt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 flipH="1">
            <a:off x="6908800" y="0"/>
            <a:ext cx="5283200" cy="6858000"/>
          </a:xfrm>
          <a:custGeom>
            <a:avLst/>
            <a:gdLst/>
            <a:ahLst/>
            <a:cxnLst/>
            <a:rect l="0" t="0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198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8938" y="674688"/>
            <a:ext cx="326548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http://www.rusalka.szczecin.pl/wp-content/uploads/2019/09/przedszkole-latowicz-m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363" y="4475163"/>
            <a:ext cx="51006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8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3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Mamo! Tato!</a:t>
            </a:r>
            <a:b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Właśnie zostałem przedszkolakiem i potrzebuję waszego wsparcia: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2173288"/>
            <a:ext cx="11336337" cy="45720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Odbiór dziecka z przedszkola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Dbajcie o dobrą komunikację z moimi wychowawcami. Osoby opiekujące się mną powinny znać moje mocne i słabe strony oraz kłopoty, z jakimi właśnie się borykam. Pytajcie nie tylko o czy zjadłem obiad, ale jakie poczyniłem postępy, czy nawiązuję kontakty z rówieśnikami, w jakim stopniu jestem samodzielny. </a:t>
            </a:r>
            <a:b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Nigdy nie porównujcie mnie do innych dzieci. Nie ma reguły, co do czasu trwania i przebiegu adaptacji. Mam prawo przechodzić ją tak,  jak przechodzę</a:t>
            </a:r>
            <a:r>
              <a:rPr lang="pl-P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Samodzielność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Pomóżcie mi stać się samodzielnym przedszkolakiem. Bądźcie cierpliwi, kiedy będę długo  sam się ubierał, zakładał i wiązał buty, jadł samodzielnie posiłek czy radził sobie w toalecie. Bądźcie przy mnie i wspierajcie mnie, ale nie wyręczajcie w tych </a:t>
            </a:r>
            <a:r>
              <a:rPr lang="pl-P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czynnościach. Za </a:t>
            </a: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rok będziecie wspominać moje pierwsze kroki w przedszkolu patrząc na to jaki jestem samodzielny i ile już umiem !!!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6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7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Rady dla rodziców w pierwszych dniach września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2173288"/>
            <a:ext cx="11336337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przeciągaj pożegnania w szatni. Pomóż dziecku rozebrać się, pocałuj je i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wyjdź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zabieraj dziecka do domu, kiedy płacze przy rozstaniu. Jeśli zrobisz to choć raz, będzie wiedziało, że łzami można wiele wymusić. Największe nasilenie płaczu jest zawsze w dniu drugim i trzecim. Pierwszego dnia większość dzieci nie płacze - zwycięża ciekawość przedszkola.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obiecuj: </a:t>
            </a:r>
            <a:r>
              <a:rPr lang="pl-P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Jeśli pójdziesz do przedszkola, to coś dostaniesz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(to forma przekupywania). Gdy przyjdziesz po dziecko, możesz dać mu mały prezencik. Możesz wtedy powiedzieć: </a:t>
            </a:r>
            <a:r>
              <a:rPr lang="pl-P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Witaj, myślałam/-em o tobie. Popatrz, mam coś dla </a:t>
            </a:r>
            <a:r>
              <a:rPr lang="pl-PL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ciebie.</a:t>
            </a: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Kontroluj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to, co mówisz. Zamiast: </a:t>
            </a:r>
            <a:r>
              <a:rPr lang="pl-P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Już możemy wracać do domu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powiedz: </a:t>
            </a:r>
            <a:r>
              <a:rPr lang="pl-P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Teraz możemy iść do domu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To niby niewielka różnica, a jednak pierwsze zdanie ma negatywny wydźwięk.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wymuszaj na dziecku, żeby zaraz po przyjściu do domu opowiedziało, co się wydarzyło w przedszkolu. To powoduje niepotrzebny stres.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Jeśli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dziecko przy pożegnaniu z mamą płacze, może warto, aby przez kilka dni odprowadzał je do przedszkola tata.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4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26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UŚMIECH TO PODSTAWA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31788" y="982663"/>
            <a:ext cx="11337925" cy="4572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Witaj i żegnaj swoje dziecko zawsze z uśmiechem.</a:t>
            </a:r>
            <a:endParaRPr lang="pl-PL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W pierwszym dniu rodzic powinien zabrać ze sobą uśmiech, cierpliwość i spokój, zaufanie do nauczycielek i całe personelu oraz swojego dziecka, że da sobie radę. </a:t>
            </a:r>
          </a:p>
        </p:txBody>
      </p:sp>
      <p:pic>
        <p:nvPicPr>
          <p:cNvPr id="30729" name="Picture 2" descr="ODDZIAŁY | Przedszkole nr 3 w Brzezin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7600" y="3738563"/>
            <a:ext cx="7905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2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77900"/>
            <a:ext cx="6573837" cy="711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5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Nasze przedszkole </a:t>
            </a:r>
            <a:endParaRPr lang="pl-PL" sz="54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" y="1827219"/>
            <a:ext cx="5292827" cy="352855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71" y="394220"/>
            <a:ext cx="4800600" cy="31972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52" y="3725976"/>
            <a:ext cx="4702629" cy="313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8" name="Obraz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1350" y="230188"/>
            <a:ext cx="7610475" cy="7318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Spacer po przedszkolu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1863725" y="438150"/>
            <a:ext cx="4800600" cy="633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Sale edukacyjne 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9" y="1071041"/>
            <a:ext cx="4497810" cy="2995612"/>
          </a:xfrm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23" y="2729132"/>
            <a:ext cx="4016484" cy="267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6" y="438512"/>
            <a:ext cx="4315747" cy="287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87" y="3998975"/>
            <a:ext cx="4164826" cy="277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3" y="4286992"/>
            <a:ext cx="3860281" cy="257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Obraz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" y="120650"/>
            <a:ext cx="8715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10172700" cy="758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Baw, ucz się i </a:t>
            </a: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rośnij </a:t>
            </a: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razem z nami </a:t>
            </a: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843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995363"/>
            <a:ext cx="35131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Obraz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138" y="1020763"/>
            <a:ext cx="3575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Obraz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138" y="3622675"/>
            <a:ext cx="35528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Obraz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0" y="1020763"/>
            <a:ext cx="354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Obraz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2575" y="3538538"/>
            <a:ext cx="36766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Obraz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700" y="3589338"/>
            <a:ext cx="35258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Obraz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93663"/>
            <a:ext cx="87153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10172700" cy="1493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Higiena to ważna sprawa </a:t>
            </a: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dobrego </a:t>
            </a:r>
            <a:r>
              <a:rPr lang="pl-P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zdrowia to podstawa</a:t>
            </a:r>
          </a:p>
        </p:txBody>
      </p:sp>
      <p:pic>
        <p:nvPicPr>
          <p:cNvPr id="3686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3" y="1971675"/>
            <a:ext cx="4497387" cy="2995613"/>
          </a:xfrm>
        </p:spPr>
      </p:pic>
      <p:pic>
        <p:nvPicPr>
          <p:cNvPr id="3686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034213" y="1971675"/>
            <a:ext cx="4498975" cy="2995613"/>
          </a:xfrm>
        </p:spPr>
      </p:pic>
      <p:pic>
        <p:nvPicPr>
          <p:cNvPr id="36869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300" y="3716338"/>
            <a:ext cx="451643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Obraz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214313"/>
            <a:ext cx="8715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2538" y="381000"/>
            <a:ext cx="10172700" cy="889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WYPRAWKA PRZEDSZKOLAKA </a:t>
            </a: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57300" y="1285875"/>
            <a:ext cx="10059988" cy="631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Pierwszego dnia do przedszkola należy zabrać  </a:t>
            </a:r>
            <a:endParaRPr lang="pl-PL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52538" y="1931988"/>
            <a:ext cx="9939337" cy="4824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Wygodne, podpisane papcie,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Zestaw zapasowych ubrań i bieliznę w podpisanym woreczku,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Duże pudełko chusteczek higienicznych,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Podpisaną szczoteczkę do zębów (dzieci nie przynoszą kubka)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Teczkę formatu A4, zamykaną na gumkę do przechowywania prac plastycznych, </a:t>
            </a:r>
          </a:p>
          <a:p>
            <a:pPr fontAlgn="auto"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l-P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Oczywiście dobry nastrój nie tylko dzieci lecz również rodzice. Rodzicu pamiętaj, że Twoje dziecko bardzo dobrze wyczuwa Twoje emocje. Postaraj się zawsze żegnać i witać swoje dziecko z uśmiechem na twarzy. 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893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6525"/>
            <a:ext cx="8715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0763" y="369888"/>
            <a:ext cx="10714037" cy="71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Drodzy rodzice- </a:t>
            </a:r>
            <a:r>
              <a:rPr lang="pl-PL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nie </a:t>
            </a:r>
            <a:r>
              <a:rPr lang="pl-PL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zapomnijcie</a:t>
            </a: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0763" y="1343025"/>
            <a:ext cx="4800600" cy="633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Poinformować nas o 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57300" y="2066925"/>
            <a:ext cx="5441950" cy="45069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Uczuleniach Twojego dziecka- prosimy o pisemne przygotowanie informacji, podpisanie i przekazanie nauczycielce,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Zmianie numeru telefonu- gdy coś dzieje się z Twoim dzieckiem, telefon jest jedynym sposobem kontaktu z Tobą,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Jeśli ktoś inny oprócz deklarowanych osób będzie odbierał Twoje dziecko- najlepiej poinformuj nas dzień wcześniej, abyśmy mogły przekazać tą informację innym nauczycielkom grupy. </a:t>
            </a:r>
          </a:p>
          <a:p>
            <a:pPr fontAlgn="auto"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917" name="Picture 2" descr="Jak zdrowo odżywiać dzieci? [WIDEO] - Diety - Odchudzan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8663" y="1230313"/>
            <a:ext cx="3335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Retro pomarańczowy telefon zdjęcie stock. Obraz złożonej z telefo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0" y="3443288"/>
            <a:ext cx="28987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Rodzice Bierze Spacer Z Syna Mienia Rękami, Szczęśliwe Kochając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6088" y="4175125"/>
            <a:ext cx="2398712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Obraz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307975"/>
            <a:ext cx="87153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40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4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Ramowy rozkład dnia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8.00 – 13.00 Realizacja Podstawy Programowej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7.30 - 8.30 Schodzenie się dzieci. Zabawy dowolne służące realizacji pomysłów dzieci. Kontakty indywidualne, np.: rozmowy zgodne z zainteresowaniami dzieci.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8.30 - 8.45 Ćwiczenia poranne, zabawy muzyczno-taneczne oraz  integracyjno-ruchowe,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8.45 - 9.00 Przygotowanie do śniadania, porządkowanie sali, czynności samoobsługowe, wybór dyżurnych.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9.00 - 9.30 Śniadanie. Eksponowanie pracy dyżurnych. Przyswajanie wiedzy o konieczności spożywania pokarmów niezbędnych dla zdrowia.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9.30 - 10.00 Zabiegi higieniczne: mycie zębów. Czynności samoobsługowe w WC i łazience, nauka etapów mycia rąk. Ćwiczenia samodzielności.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4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46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DRODZY RODZICE</a:t>
            </a:r>
            <a:endParaRPr lang="pl-PL" sz="6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48" name="Symbol zastępczy zawartości 6"/>
          <p:cNvSpPr>
            <a:spLocks noGrp="1"/>
          </p:cNvSpPr>
          <p:nvPr>
            <p:ph sz="half" idx="1"/>
          </p:nvPr>
        </p:nvSpPr>
        <p:spPr>
          <a:xfrm>
            <a:off x="762000" y="1290638"/>
            <a:ext cx="10650538" cy="514826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pl-PL" sz="3000" b="1" i="1" smtClean="0"/>
              <a:t>Gdy dziecko idzie to przedszkola, zaczyna się nowy etap nie tylko dla niego, ale także dla Was kochani rodziców.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3000" b="1" i="1" smtClean="0"/>
              <a:t>Zaczynacie zastanawiać się nad tym, czy wasze dziecko poradzi sobie w nowym środowisku, wśród nowych opiekunów i rówieśników, czy nie będzie czuło się zagubione i osamotnione.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3000" b="1" i="1" smtClean="0"/>
              <a:t>Mamy dla Was kilka rad, jak ułatwić Wam i waszym dzieciom pierwsze dni w przedszkolu. </a:t>
            </a:r>
          </a:p>
          <a:p>
            <a:pPr marL="0" indent="0" algn="ctr">
              <a:buFont typeface="Arial" pitchFamily="34" charset="0"/>
              <a:buNone/>
            </a:pPr>
            <a:endParaRPr lang="pl-PL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8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9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Ramowy rozkład dnia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10.00 -10.30 Realizacja zadań edukacyjnych poprzez zajęcia z całą grupą, zgodnie z tematyką programową. Zabawy ruchowe i twórcze.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10.30 - 10.45 Przygotowanie do przekąski i przekąska.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10.45 - 12.15 Czynności samoobsługowe przed wyjściem (nauka ubierania się, wiązania butów, zapinanie guzików, suwaków), zabawy dowolne, spacery, wycieczki - poznawanie najbliższego otoczenia społecznego i przyrodniczego, zajęcia ruchowe: terenowe, badawcze, tropiące.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12.15 - 12.30 Przygotowanie do obiadu. Czynności kulturalno-higieniczne w WC i łazience. Dalszy ciąg pracy dyżurnych - nauka nakrywania stołów.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36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3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Ramowy rozkład dnia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040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/>
          <a:lstStyle/>
          <a:p>
            <a:r>
              <a:rPr lang="pl-PL" sz="2400" smtClean="0"/>
              <a:t>12.30 - 13.00 Obiad. Prawidłowe posługiwanie się sztućcami: łyżką i widelcem. Kultura zachowania się przy stole. </a:t>
            </a:r>
          </a:p>
          <a:p>
            <a:r>
              <a:rPr lang="pl-PL" sz="2400" smtClean="0"/>
              <a:t>13.00 – 13.15 Czynności higieniczne w łazience.</a:t>
            </a:r>
          </a:p>
          <a:p>
            <a:r>
              <a:rPr lang="pl-PL" sz="2400" smtClean="0"/>
              <a:t>13.15 - 13.45 Relaks. Słuchanie bajek i muzyki-wyciszenie. </a:t>
            </a:r>
          </a:p>
          <a:p>
            <a:r>
              <a:rPr lang="pl-PL" sz="2400" smtClean="0"/>
              <a:t>13.45 - 14.30 Ćwiczenia indywidualne i grupowe z dziećmi, dostosowane do ich możliwości, praca stymulacyjna. </a:t>
            </a:r>
          </a:p>
          <a:p>
            <a:r>
              <a:rPr lang="pl-PL" sz="2400" smtClean="0"/>
              <a:t>14.30 - 15.30 Zabawy dowolne i zabawy w kole ze śpiewem, pobyt na świeżym powietrzu. Zabawy inspirowane przez dzieci, gry i zabawy edukacyjne, porządkowanie sali. </a:t>
            </a:r>
          </a:p>
          <a:p>
            <a:endParaRPr lang="pl-PL" sz="2400" smtClean="0"/>
          </a:p>
        </p:txBody>
      </p:sp>
      <p:pic>
        <p:nvPicPr>
          <p:cNvPr id="44041" name="Picture 6" descr="dzieci - Przedszkole Misia Colargola - Poznań Stare Winogra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0" y="4622800"/>
            <a:ext cx="3835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84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086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Ważne informacje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088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pl-PL" sz="3200" b="1" smtClean="0"/>
              <a:t>Drodzy Rodzice!</a:t>
            </a:r>
          </a:p>
          <a:p>
            <a:pPr marL="0" indent="0" algn="ctr">
              <a:buFont typeface="Arial" pitchFamily="34" charset="0"/>
              <a:buNone/>
            </a:pPr>
            <a:endParaRPr lang="pl-PL" sz="3200" b="1" smtClean="0"/>
          </a:p>
          <a:p>
            <a:pPr marL="0" indent="0" algn="ctr">
              <a:buFont typeface="Arial" pitchFamily="34" charset="0"/>
              <a:buNone/>
            </a:pPr>
            <a:r>
              <a:rPr lang="pl-PL" sz="3200" b="1" smtClean="0"/>
              <a:t>Podczas wizyty w przedszkolu wszystkie ważne informacje będą wywieszane na drzwiach przedszkolnych oraz zamieszczane na naszej stronie internetowej(nie zapominajcie na nią zaglądać) oraz będzie można je uzyskać u nauczycielek grup. </a:t>
            </a:r>
          </a:p>
          <a:p>
            <a:pPr marL="0" indent="0" algn="ctr">
              <a:buFont typeface="Arial" pitchFamily="34" charset="0"/>
              <a:buNone/>
            </a:pPr>
            <a:endParaRPr lang="pl-PL" sz="2400" smtClean="0"/>
          </a:p>
        </p:txBody>
      </p:sp>
      <p:pic>
        <p:nvPicPr>
          <p:cNvPr id="46089" name="Picture 2" descr="O PRZEDSZKOLU - PRZEDSZKOLE MIEJSKIE NR 63 IM. JANUSZA KORCZAKA Z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863" y="5033963"/>
            <a:ext cx="80660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32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134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„</a:t>
            </a: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Wszystkiego, co naprawdę trzeba wiedzieć, nauczyłem 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się w </a:t>
            </a: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przedszkolu 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tym jak żyć, co robić, jak postępować, współżyć z innymi, patrzeć, odczuwać, myśleć, 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marzyć i </a:t>
            </a: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wyobrażać sobie lepszy świat.”</a:t>
            </a:r>
          </a:p>
          <a:p>
            <a:pPr marL="0" indent="0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                                              </a:t>
            </a:r>
            <a:r>
              <a:rPr lang="pl-P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ROBERT     FULGHUM</a:t>
            </a:r>
            <a:endParaRPr lang="pl-PL" sz="3200" b="1" dirty="0">
              <a:solidFill>
                <a:schemeClr val="tx1">
                  <a:lumMod val="65000"/>
                  <a:lumOff val="3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Nauczyciel Z Dziećmi | Premium W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20" y="3613964"/>
            <a:ext cx="3827302" cy="270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80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8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982663"/>
            <a:ext cx="11336337" cy="57626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pl-PL" sz="3200" b="1" smtClean="0"/>
              <a:t>Przyszłym przedszkolakom, życzymy aby szybko zaaklimatyzowały się w nowym miejscu, aby znalazły nowych kolegów i koleżanki oraz czerpały radość z pobytu w przedszkolu. </a:t>
            </a:r>
          </a:p>
          <a:p>
            <a:pPr marL="0" indent="0" algn="ctr">
              <a:buFont typeface="Arial" pitchFamily="34" charset="0"/>
              <a:buNone/>
            </a:pPr>
            <a:endParaRPr lang="pl-PL" sz="3200" b="1" smtClean="0"/>
          </a:p>
          <a:p>
            <a:pPr marL="0" indent="0" algn="ctr">
              <a:buFont typeface="Arial" pitchFamily="34" charset="0"/>
              <a:buNone/>
            </a:pPr>
            <a:r>
              <a:rPr lang="pl-PL" sz="3200" b="1" smtClean="0"/>
              <a:t>Rodzicom życzymy zadowolenia ze swoich pociech. </a:t>
            </a:r>
          </a:p>
          <a:p>
            <a:pPr marL="0" indent="0">
              <a:buFont typeface="Arial" pitchFamily="34" charset="0"/>
              <a:buNone/>
            </a:pPr>
            <a:endParaRPr lang="pl-PL" sz="32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8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3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71500" y="93663"/>
            <a:ext cx="11336338" cy="667067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DO ZOBACZENIA W PRZEDSZKOLU </a:t>
            </a:r>
            <a:endParaRPr lang="pl-PL" sz="4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2232" name="Picture 8" descr="Dziecko z balonem grafika wektorowa |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685" y="1770165"/>
            <a:ext cx="7872549" cy="45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2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4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Mamo, tato idę do przedszkola</a:t>
            </a: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296" name="Symbol zastępczy zawartości 3"/>
          <p:cNvSpPr>
            <a:spLocks noGrp="1"/>
          </p:cNvSpPr>
          <p:nvPr>
            <p:ph sz="half" idx="1"/>
          </p:nvPr>
        </p:nvSpPr>
        <p:spPr>
          <a:xfrm>
            <a:off x="779463" y="1128713"/>
            <a:ext cx="10650537" cy="36195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pl-PL" sz="3200" smtClean="0"/>
              <a:t>W miarę oswajanie się z rzeczywistością przedszkolną dziecko </a:t>
            </a:r>
            <a:r>
              <a:rPr lang="pl-PL" sz="3200" b="1" smtClean="0"/>
              <a:t>nabierze zaufania, </a:t>
            </a:r>
            <a:r>
              <a:rPr lang="pl-PL" sz="3200" smtClean="0"/>
              <a:t>do nowego miejsca, nauczycieli i nowych kolegów i koleżanek. Z naszej strony konieczna jest </a:t>
            </a:r>
            <a:r>
              <a:rPr lang="pl-PL" sz="3200" b="1" smtClean="0"/>
              <a:t>konsekwencja działania </a:t>
            </a:r>
            <a:r>
              <a:rPr lang="pl-PL" sz="3200" smtClean="0"/>
              <a:t>idąca w parze z umiejętnością </a:t>
            </a:r>
            <a:r>
              <a:rPr lang="pl-PL" sz="3200" b="1" smtClean="0"/>
              <a:t>słuchania dziecięcych uczuć. </a:t>
            </a:r>
          </a:p>
        </p:txBody>
      </p:sp>
      <p:pic>
        <p:nvPicPr>
          <p:cNvPr id="1026" name="Picture 2" descr="ZASADY I TERMINY REKRUTACJI DO PRZEDSZKOLI – Ż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5715"/>
            <a:ext cx="3670071" cy="2822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ERWSZE DNI W PRZEDSZKOLU MALUSZKÓW - &quot;JEŻYKI&quot; - Przedszkole w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10" y="4009288"/>
            <a:ext cx="4108565" cy="284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0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4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To wy rodzice musicie pamiętać o tym że dziecko:</a:t>
            </a:r>
            <a:endParaRPr lang="pl-PL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Zawartość — symbol zastępczy 8" descr="Schemat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251678" y="1874517"/>
          <a:ext cx="10349772" cy="464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8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90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Symbol zastępczy zawartości 4"/>
          <p:cNvSpPr>
            <a:spLocks noGrp="1"/>
          </p:cNvSpPr>
          <p:nvPr>
            <p:ph sz="half" idx="1"/>
          </p:nvPr>
        </p:nvSpPr>
        <p:spPr>
          <a:xfrm>
            <a:off x="1541463" y="374650"/>
            <a:ext cx="10136187" cy="49403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pl-PL" sz="2800" b="1" smtClean="0"/>
              <a:t>Ważne jest, by dziecka nic w przedszkolu nie zaskoczyło- niech dowie się od Was jak najwięcej.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800" b="1" smtClean="0"/>
              <a:t>Dziecko, jeśli będzie wiedziało dlaczego chodzi do przedszkola, na pewno to zaakceptuje. </a:t>
            </a:r>
          </a:p>
        </p:txBody>
      </p:sp>
      <p:pic>
        <p:nvPicPr>
          <p:cNvPr id="16392" name="Picture 4" descr="Prymuskowa codzienność – Publiczne Przedszkole PRYMUS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2543175"/>
            <a:ext cx="638175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6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8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ADAPTACJA ZACZYNA SIĘ JUŻ W DOMU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1217613"/>
            <a:ext cx="11336337" cy="4572000"/>
          </a:xfrm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Książka o przedszkolu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Warto sięgnąć po książki, których tematyka mówi o przedszkolu, przeczytajcie opowiadania a następnie porozmawiaj ze swoim dzieckiem i sprawdź jakie ma zdanie na temat tego czego się dowiedziało z opowiadania. Takie opowiadania zobrazują dziecku jak wygląda dzień w przedszkolu, co może go czekać, zobrazuje mu emocje jakie mogą mu towarzyszyć podczas pobytu w przedszkolu.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Samoobsługa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Ważne jest by,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przed pójściem dziecka do przedszkola nauczyć go takich czynności samoobsługowych jak: ubieranie i rozbieranie się, samodzielne jedzenie, mycie rąk czy korzystanie z toalety.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przedszkolu dziecko może liczyć na pomoc Pań, jednak zdecydowanie bardziej komfortowo będzie czuło się dziecko gdy samodzielnie poradzi sobie z tymi czynnościami.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4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86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87463" y="147638"/>
            <a:ext cx="10177462" cy="14922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Wygodny strój to podstawa 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1217613"/>
            <a:ext cx="11336337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9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3038" y="704850"/>
            <a:ext cx="45497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2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4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Mamo! Tato!</a:t>
            </a:r>
            <a:b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Właśnie zostałem przedszkolakiem i potrzebuję waszego wsparcia: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2173288"/>
            <a:ext cx="11336337" cy="457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Przed </a:t>
            </a:r>
            <a:r>
              <a:rPr lang="pl-PL" sz="24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wyjściem do </a:t>
            </a:r>
            <a:r>
              <a:rPr lang="pl-PL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przedszkola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Stwórzcie poranny rytuał, da mi on poczucie bezpieczeństwa. Może to być wspólna pięciominutowa zabawa, wysłuchanie lub zaśpiewanie ulubionej piosenki, a może opowiecie mi historię o tym jak Wy chodziliście do przedszkola</a:t>
            </a:r>
            <a:r>
              <a:rPr lang="pl-P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 szatni przedszkolnej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Spróbujcie żegnać się ze czule, ale szybko. Wiem, jakie to trudne, ale postarajcie się uodpornić na moje łzy. Pamiętajcie, że one są moim sposobem na stres i rozstanie. Zwykle jednak szybko zapominam o smutku. Pamiętajcie, że Wasze zdenerwowanie i niepewność wyczuje natychmiast a wtedy … będę protestować jeszcze głośniej.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owolny kształt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Prostokąt 7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0" name="Dowolny kształt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/>
            <a:ahLst/>
            <a:cxnLst/>
            <a:rect l="0" t="0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2" name="Prostokąt 8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82" name="Obraz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74613"/>
            <a:ext cx="8731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Mamo! Tato!</a:t>
            </a:r>
            <a:b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pl-PL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Właśnie zostałem przedszkolakiem i potrzebuję waszego wsparcia:</a:t>
            </a:r>
            <a:endParaRPr lang="pl-PL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3" y="2173288"/>
            <a:ext cx="11336337" cy="4572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Zawsze dotrzymuj danego słowa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Zawsze mówcie mi, co zamierzacie. Jeśli będziecie chcieli wyjść z przedszkola powiedzcie mi o tym, nawet jeśli wiecie, że się rozpłaczę. Nie martwcie się, jest ze mną Pani wychowawczyni, która na pewno mnie przytuli. Jeśli będziecie chcieli powiedzieć mi, o której mnie odbierzecie, to nie mówcie, że będziecie za trzy godziny, bo ja nie wiem ile to jest. Lepiej jak usłyszę, że przyjdziecie np. po obiedzie. I nigdy się nie spóźniajcie. Nie chcę pomyśleć, że zapomnieliście </a:t>
            </a:r>
            <a:r>
              <a:rPr lang="pl-P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mnie.</a:t>
            </a:r>
            <a:endParaRPr lang="pl-PL" sz="24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l-PL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Rozmawiajcie pozytywnie o przedszkolu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Pamiętajcie, że wszystko, co mówicie na temat przedszkola wpływa na to jak w nim się czuję. Wiem, że macie prawo do przeżywania własnych emocji - ale to są sprawy dorosłych. Ja jestem dzieckiem i bardzo chciałbym słyszeć jedynie spokojne i pełne szacunku opinie. Motywujcie mnie do przedszkola w sposób pozytywny – podkreślając często ile już udało mi się osiągnąć. Opowiedzcie najbliższym o moich sukcesach (najlepiej przy mnie) - ale nie koloryzujcie.</a:t>
            </a:r>
            <a:endParaRPr lang="pl-PL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ED21C3-899F-4FD8-89FC-88A3E51B3709}">
  <ds:schemaRefs>
    <ds:schemaRef ds:uri="http://schemas.microsoft.com/office/2006/metadata/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znaczka opieki nad dziećmi</Template>
  <TotalTime>0</TotalTime>
  <Words>1033</Words>
  <Application>Microsoft Office PowerPoint</Application>
  <PresentationFormat>Niestandardowy</PresentationFormat>
  <Paragraphs>114</Paragraphs>
  <Slides>25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Znaczek</vt:lpstr>
      <vt:lpstr>DOBRE RADY DLA RODZICÓW</vt:lpstr>
      <vt:lpstr>DRODZY RODZICE</vt:lpstr>
      <vt:lpstr>Mamo, tato idę do przedszkola</vt:lpstr>
      <vt:lpstr>To wy rodzice musicie pamiętać o tym że dziecko:</vt:lpstr>
      <vt:lpstr>Slajd 5</vt:lpstr>
      <vt:lpstr>ADAPTACJA ZACZYNA SIĘ JUŻ W DOMU </vt:lpstr>
      <vt:lpstr>Wygodny strój to podstawa </vt:lpstr>
      <vt:lpstr>Mamo! Tato! Właśnie zostałem przedszkolakiem i potrzebuję waszego wsparcia:</vt:lpstr>
      <vt:lpstr>Mamo! Tato! Właśnie zostałem przedszkolakiem i potrzebuję waszego wsparcia:</vt:lpstr>
      <vt:lpstr>Mamo! Tato! Właśnie zostałem przedszkolakiem i potrzebuję waszego wsparcia:</vt:lpstr>
      <vt:lpstr>Rady dla rodziców w pierwszych dniach września</vt:lpstr>
      <vt:lpstr>UŚMIECH TO PODSTAWA </vt:lpstr>
      <vt:lpstr>Nasze przedszkole </vt:lpstr>
      <vt:lpstr>Spacer po przedszkolu </vt:lpstr>
      <vt:lpstr>Baw, ucz się i rośnij razem z nami </vt:lpstr>
      <vt:lpstr>Higiena to ważna sprawa dobrego zdrowia to podstawa</vt:lpstr>
      <vt:lpstr>WYPRAWKA PRZEDSZKOLAKA </vt:lpstr>
      <vt:lpstr>Drodzy rodzice- nie zapomnijcie</vt:lpstr>
      <vt:lpstr>Ramowy rozkład dnia </vt:lpstr>
      <vt:lpstr>Ramowy rozkład dnia </vt:lpstr>
      <vt:lpstr>Ramowy rozkład dnia </vt:lpstr>
      <vt:lpstr>Ważne informacje 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2020-08-04T22:14:24Z</dcterms:created>
  <dcterms:modified xsi:type="dcterms:W3CDTF">2020-08-10T15:06:51Z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